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AE5FC59-1BFE-49B6-A63F-BA9013A634A5}" type="datetimeFigureOut">
              <a:rPr lang="es-ES"/>
              <a:pPr>
                <a:defRPr/>
              </a:pPr>
              <a:t>05/11/2009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DD59885-B6A0-4066-AFA8-2779371D3AEB}"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07ED15-AFD4-4DBE-91E8-21D0B65452BA}" type="slidenum">
              <a:rPr lang="es-ES"/>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F3804B3A-2A93-4EE8-AEF1-044569D46D4F}" type="datetimeFigureOut">
              <a:rPr lang="es-PE"/>
              <a:pPr>
                <a:defRPr/>
              </a:pPr>
              <a:t>05/11/2009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1C0E7B64-5E8D-43B8-BC8B-EF1F74C487D2}" type="slidenum">
              <a:rPr lang="es-PE"/>
              <a:pPr>
                <a:defRPr/>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482584D3-5312-42FD-B36C-509F61F2CCDB}" type="datetimeFigureOut">
              <a:rPr lang="es-PE"/>
              <a:pPr>
                <a:defRPr/>
              </a:pPr>
              <a:t>05/11/2009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5AC591AB-F88D-4B55-B3C4-5D8D4DC9455C}" type="slidenum">
              <a:rPr lang="es-PE"/>
              <a:pPr>
                <a:defRPr/>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A1E2E24-C128-42EB-89EB-F2C77FC03C91}" type="datetimeFigureOut">
              <a:rPr lang="es-PE"/>
              <a:pPr>
                <a:defRPr/>
              </a:pPr>
              <a:t>05/11/2009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824D30DA-8521-407E-8EB8-AE64FF01A8FD}" type="slidenum">
              <a:rPr lang="es-PE"/>
              <a:pPr>
                <a:defRPr/>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24DFAAC0-E170-48AB-B4C0-E66DBAAACAE6}" type="datetimeFigureOut">
              <a:rPr lang="es-PE"/>
              <a:pPr>
                <a:defRPr/>
              </a:pPr>
              <a:t>05/11/2009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83B406BC-4378-49BF-BEE0-57B93607854C}" type="slidenum">
              <a:rPr lang="es-PE"/>
              <a:pPr>
                <a:defRPr/>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3AC4A1F-64FB-4F32-96AD-1C7545364972}" type="datetimeFigureOut">
              <a:rPr lang="es-PE"/>
              <a:pPr>
                <a:defRPr/>
              </a:pPr>
              <a:t>05/11/2009</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4038793B-B2BD-41F4-A2CA-A21C9DBDB085}" type="slidenum">
              <a:rPr lang="es-PE"/>
              <a:pPr>
                <a:defRPr/>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830AB8F9-6BE4-4B5C-ABAF-61B058877C6C}" type="datetimeFigureOut">
              <a:rPr lang="es-PE"/>
              <a:pPr>
                <a:defRPr/>
              </a:pPr>
              <a:t>05/11/2009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42079C7F-434E-49B9-9A4B-5905D6BAFD97}" type="slidenum">
              <a:rPr lang="es-PE"/>
              <a:pPr>
                <a:defRPr/>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BA7CB853-E3B4-4281-B675-614F268F19F9}" type="datetimeFigureOut">
              <a:rPr lang="es-PE"/>
              <a:pPr>
                <a:defRPr/>
              </a:pPr>
              <a:t>05/11/2009</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236EC03-ED02-452F-B08A-1EF36A674EEF}" type="slidenum">
              <a:rPr lang="es-PE"/>
              <a:pPr>
                <a:defRPr/>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71C87D37-2957-49CD-A578-AAD82F39F98F}" type="datetimeFigureOut">
              <a:rPr lang="es-PE"/>
              <a:pPr>
                <a:defRPr/>
              </a:pPr>
              <a:t>05/11/2009</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ECBE99EA-F3DB-4349-BC9E-D56D3E9D8910}" type="slidenum">
              <a:rPr lang="es-PE"/>
              <a:pPr>
                <a:defRPr/>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2FC1597-2619-4389-BD37-ED422286AA1F}" type="datetimeFigureOut">
              <a:rPr lang="es-PE"/>
              <a:pPr>
                <a:defRPr/>
              </a:pPr>
              <a:t>05/11/2009</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23D3E3EC-9413-4592-914C-60F9E8394F6B}" type="slidenum">
              <a:rPr lang="es-PE"/>
              <a:pPr>
                <a:defRPr/>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8B9EBA-7235-4176-AC13-13BAF2F51AD7}" type="datetimeFigureOut">
              <a:rPr lang="es-PE"/>
              <a:pPr>
                <a:defRPr/>
              </a:pPr>
              <a:t>05/11/2009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05E78728-4CD0-4F83-8ADF-66F24E471E40}" type="slidenum">
              <a:rPr lang="es-PE"/>
              <a:pPr>
                <a:defRPr/>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DD0B407-7F6F-47B2-93AF-1D67C4704B35}" type="datetimeFigureOut">
              <a:rPr lang="es-PE"/>
              <a:pPr>
                <a:defRPr/>
              </a:pPr>
              <a:t>05/11/2009</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E98D6F4B-1184-4F97-906A-39D3D266BC9E}" type="slidenum">
              <a:rPr lang="es-PE"/>
              <a:pPr>
                <a:defRPr/>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7252D7-EDF4-4BC6-A61A-9A473BDBE2C8}" type="datetimeFigureOut">
              <a:rPr lang="es-PE"/>
              <a:pPr>
                <a:defRPr/>
              </a:pPr>
              <a:t>05/11/2009</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EADD958-A2BF-45E1-86CE-9E07416CF661}"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51.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5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714375" y="4143375"/>
            <a:ext cx="7772400" cy="1470025"/>
          </a:xfrm>
          <a:prstGeom prst="rect">
            <a:avLst/>
          </a:prstGeom>
        </p:spPr>
        <p:txBody>
          <a:bodyPr anchor="ctr">
            <a:normAutofit fontScale="90000"/>
          </a:bodyPr>
          <a:lstStyle/>
          <a:p>
            <a:pPr algn="ctr" fontAlgn="auto">
              <a:spcAft>
                <a:spcPts val="0"/>
              </a:spcAft>
              <a:defRPr/>
            </a:pPr>
            <a:r>
              <a:rPr lang="es-MX" sz="4400" b="1" dirty="0">
                <a:latin typeface="+mj-lt"/>
                <a:ea typeface="+mj-ea"/>
                <a:cs typeface="+mj-cs"/>
              </a:rPr>
              <a:t>VI TALLER DE BUENAS PRÁCTICAS DE INVERSIÓN REGIONAL Y LOCAL</a:t>
            </a:r>
            <a:endParaRPr lang="es-ES" sz="4400" b="1" dirty="0">
              <a:latin typeface="+mj-lt"/>
              <a:ea typeface="+mj-ea"/>
              <a:cs typeface="+mj-cs"/>
            </a:endParaRPr>
          </a:p>
        </p:txBody>
      </p:sp>
      <p:sp>
        <p:nvSpPr>
          <p:cNvPr id="5" name="2 Subtítulo"/>
          <p:cNvSpPr txBox="1">
            <a:spLocks/>
          </p:cNvSpPr>
          <p:nvPr/>
        </p:nvSpPr>
        <p:spPr>
          <a:xfrm>
            <a:off x="5072063" y="6000750"/>
            <a:ext cx="3829050" cy="752475"/>
          </a:xfrm>
          <a:prstGeom prst="rect">
            <a:avLst/>
          </a:prstGeom>
        </p:spPr>
        <p:txBody>
          <a:bodyPr>
            <a:normAutofit/>
          </a:bodyPr>
          <a:lstStyle/>
          <a:p>
            <a:pPr algn="r" fontAlgn="auto">
              <a:spcBef>
                <a:spcPct val="20000"/>
              </a:spcBef>
              <a:spcAft>
                <a:spcPts val="0"/>
              </a:spcAft>
              <a:buFont typeface="Arial" pitchFamily="34" charset="0"/>
              <a:buNone/>
              <a:defRPr/>
            </a:pPr>
            <a:r>
              <a:rPr lang="es-MX" sz="2000" dirty="0">
                <a:solidFill>
                  <a:schemeClr val="tx1">
                    <a:tint val="75000"/>
                  </a:schemeClr>
                </a:solidFill>
                <a:effectLst>
                  <a:outerShdw blurRad="38100" dist="38100" dir="2700000" algn="tl">
                    <a:srgbClr val="000000">
                      <a:alpha val="43137"/>
                    </a:srgbClr>
                  </a:outerShdw>
                </a:effectLst>
                <a:latin typeface="+mn-lt"/>
              </a:rPr>
              <a:t>ICA, 5 Noviembre de 2009</a:t>
            </a:r>
            <a:endParaRPr lang="es-ES" sz="2000" dirty="0">
              <a:solidFill>
                <a:schemeClr val="tx1">
                  <a:tint val="75000"/>
                </a:schemeClr>
              </a:solidFill>
              <a:effectLst>
                <a:outerShdw blurRad="38100" dist="38100" dir="2700000" algn="tl">
                  <a:srgbClr val="000000">
                    <a:alpha val="43137"/>
                  </a:srgbClr>
                </a:outerShdw>
              </a:effectLst>
              <a:latin typeface="+mn-lt"/>
            </a:endParaRPr>
          </a:p>
        </p:txBody>
      </p:sp>
      <p:pic>
        <p:nvPicPr>
          <p:cNvPr id="2052" name="5 Imagen" descr="Imagen CHU.png"/>
          <p:cNvPicPr>
            <a:picLocks noChangeAspect="1"/>
          </p:cNvPicPr>
          <p:nvPr/>
        </p:nvPicPr>
        <p:blipFill>
          <a:blip r:embed="rId3" cstate="print"/>
          <a:srcRect/>
          <a:stretch>
            <a:fillRect/>
          </a:stretch>
        </p:blipFill>
        <p:spPr bwMode="auto">
          <a:xfrm>
            <a:off x="2143125" y="357188"/>
            <a:ext cx="4378325"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1000" fill="hold"/>
                                        <p:tgtEl>
                                          <p:spTgt spid="2052"/>
                                        </p:tgtEl>
                                        <p:attrNameLst>
                                          <p:attrName>ppt_x</p:attrName>
                                        </p:attrNameLst>
                                      </p:cBhvr>
                                      <p:tavLst>
                                        <p:tav tm="0">
                                          <p:val>
                                            <p:strVal val="0-#ppt_w/2"/>
                                          </p:val>
                                        </p:tav>
                                        <p:tav tm="100000">
                                          <p:val>
                                            <p:strVal val="#ppt_x"/>
                                          </p:val>
                                        </p:tav>
                                      </p:tavLst>
                                    </p:anim>
                                    <p:anim calcmode="lin" valueType="num">
                                      <p:cBhvr additive="base">
                                        <p:cTn id="8" dur="1000" fill="hold"/>
                                        <p:tgtEl>
                                          <p:spTgt spid="2052"/>
                                        </p:tgtEl>
                                        <p:attrNameLst>
                                          <p:attrName>ppt_y</p:attrName>
                                        </p:attrNameLst>
                                      </p:cBhvr>
                                      <p:tavLst>
                                        <p:tav tm="0">
                                          <p:val>
                                            <p:strVal val="#ppt_y"/>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313" y="857250"/>
            <a:ext cx="4643437" cy="5286375"/>
          </a:xfrm>
        </p:spPr>
        <p:txBody>
          <a:bodyPr rtlCol="0">
            <a:noAutofit/>
          </a:bodyPr>
          <a:lstStyle/>
          <a:p>
            <a:pPr marL="534988" indent="-534988" algn="just" eaLnBrk="1" fontAlgn="auto" hangingPunct="1">
              <a:spcAft>
                <a:spcPts val="0"/>
              </a:spcAft>
              <a:buFont typeface="Arial" pitchFamily="34" charset="0"/>
              <a:buNone/>
              <a:defRPr/>
            </a:pPr>
            <a:r>
              <a:rPr lang="es-PE" sz="1400" b="1" dirty="0" smtClean="0"/>
              <a:t>   </a:t>
            </a:r>
            <a:r>
              <a:rPr lang="es-PE" sz="1400" b="1" dirty="0" smtClean="0">
                <a:latin typeface="Arial" pitchFamily="34" charset="0"/>
                <a:cs typeface="Arial" pitchFamily="34" charset="0"/>
              </a:rPr>
              <a:t>1.2  PROYECTO DE REPRESAMIENTO DE OJOS  DE AGUA, MANANTES Y PUQUIALES</a:t>
            </a:r>
            <a:endParaRPr lang="es-ES" sz="1400" dirty="0" smtClean="0">
              <a:latin typeface="Arial" pitchFamily="34" charset="0"/>
              <a:cs typeface="Arial" pitchFamily="34" charset="0"/>
            </a:endParaRPr>
          </a:p>
          <a:p>
            <a:pPr algn="just" eaLnBrk="1" fontAlgn="auto" hangingPunct="1">
              <a:spcAft>
                <a:spcPts val="0"/>
              </a:spcAft>
              <a:buFont typeface="Arial" pitchFamily="34" charset="0"/>
              <a:buNone/>
              <a:defRPr/>
            </a:pPr>
            <a:endParaRPr lang="es-ES" sz="800" dirty="0" smtClean="0"/>
          </a:p>
          <a:p>
            <a:pPr marL="628650" indent="-266700" algn="just" eaLnBrk="1" fontAlgn="auto" hangingPunct="1">
              <a:spcAft>
                <a:spcPts val="0"/>
              </a:spcAft>
              <a:defRPr/>
            </a:pPr>
            <a:r>
              <a:rPr lang="es-PE" sz="1500" b="1" dirty="0" smtClean="0"/>
              <a:t>En tanto se desarrolla el Proyecto de Irrigación LT, este año se contrató consultores designados por el Programa </a:t>
            </a:r>
            <a:r>
              <a:rPr lang="es-PE" sz="1500" b="1" dirty="0" err="1" smtClean="0"/>
              <a:t>Subsectorial</a:t>
            </a:r>
            <a:r>
              <a:rPr lang="es-PE" sz="1500" b="1" dirty="0" smtClean="0"/>
              <a:t> de Irrigaciones-PSIA del MINAG, dentro del Convenio Marco  suscrito con el Ministerio de Agricultura. Se han elaborado 5 Expedientes Técnicos y Perfiles Simplificados de proyectos de riego tecnificado, para: </a:t>
            </a:r>
            <a:r>
              <a:rPr lang="es-PE" sz="1500" b="1" dirty="0" err="1" smtClean="0"/>
              <a:t>Umasi</a:t>
            </a:r>
            <a:r>
              <a:rPr lang="es-PE" sz="1500" b="1" dirty="0" smtClean="0"/>
              <a:t>, Apongo, </a:t>
            </a:r>
            <a:r>
              <a:rPr lang="es-PE" sz="1500" b="1" dirty="0" err="1" smtClean="0"/>
              <a:t>Raccaya</a:t>
            </a:r>
            <a:r>
              <a:rPr lang="es-PE" sz="1500" b="1" dirty="0" smtClean="0"/>
              <a:t>, Taca y  Canaria, los mismos que cuentan con aprobación  SNIP. </a:t>
            </a:r>
            <a:endParaRPr lang="es-ES" sz="1500" b="1" dirty="0" smtClean="0"/>
          </a:p>
          <a:p>
            <a:pPr algn="just" eaLnBrk="1" fontAlgn="auto" hangingPunct="1">
              <a:spcAft>
                <a:spcPts val="0"/>
              </a:spcAft>
              <a:buFont typeface="Arial" pitchFamily="34" charset="0"/>
              <a:buNone/>
              <a:defRPr/>
            </a:pPr>
            <a:endParaRPr lang="es-PE" sz="800" dirty="0" smtClean="0"/>
          </a:p>
          <a:p>
            <a:pPr marL="623888" indent="-623888" algn="just" eaLnBrk="1" fontAlgn="auto" hangingPunct="1">
              <a:spcAft>
                <a:spcPts val="0"/>
              </a:spcAft>
              <a:buFont typeface="Arial" pitchFamily="34" charset="0"/>
              <a:buNone/>
              <a:defRPr/>
            </a:pPr>
            <a:r>
              <a:rPr lang="es-PE" sz="1400" dirty="0" smtClean="0"/>
              <a:t>  </a:t>
            </a:r>
            <a:r>
              <a:rPr lang="es-PE" sz="1400" b="1" dirty="0" smtClean="0">
                <a:latin typeface="Arial" pitchFamily="34" charset="0"/>
                <a:cs typeface="Arial" pitchFamily="34" charset="0"/>
              </a:rPr>
              <a:t>1.3	TRANSFORMACIÓN DE PRODUCTOS ALIMENTICIOS</a:t>
            </a:r>
          </a:p>
          <a:p>
            <a:pPr algn="just" eaLnBrk="1" fontAlgn="auto" hangingPunct="1">
              <a:spcAft>
                <a:spcPts val="0"/>
              </a:spcAft>
              <a:buFont typeface="Arial" pitchFamily="34" charset="0"/>
              <a:buNone/>
              <a:defRPr/>
            </a:pPr>
            <a:endParaRPr lang="es-PE" sz="800" b="1" dirty="0" smtClean="0">
              <a:latin typeface="Arial" pitchFamily="34" charset="0"/>
              <a:cs typeface="Arial" pitchFamily="34" charset="0"/>
            </a:endParaRPr>
          </a:p>
          <a:p>
            <a:pPr marL="628650" indent="-266700" algn="just" eaLnBrk="1" fontAlgn="auto" hangingPunct="1">
              <a:spcAft>
                <a:spcPts val="0"/>
              </a:spcAft>
              <a:defRPr/>
            </a:pPr>
            <a:r>
              <a:rPr lang="es-PE" sz="1500" b="1" dirty="0" smtClean="0"/>
              <a:t>Utilizando los recursos de cada comunidad  del entorno, bajo la dirección de los </a:t>
            </a:r>
            <a:r>
              <a:rPr lang="es-PE" sz="1500" b="1" dirty="0" err="1" smtClean="0"/>
              <a:t>Yachachics</a:t>
            </a:r>
            <a:r>
              <a:rPr lang="es-PE" sz="1500" b="1" dirty="0" smtClean="0"/>
              <a:t>, se está procesando productos agrícolas de la zona: cereales, leguminosas, tubérculos y hortalizas y se están elaborando mermeladas y tortas de calabaza, de </a:t>
            </a:r>
            <a:r>
              <a:rPr lang="es-PE" sz="1500" b="1" dirty="0" err="1" smtClean="0"/>
              <a:t>mashua</a:t>
            </a:r>
            <a:r>
              <a:rPr lang="es-PE" sz="1500" b="1" dirty="0" smtClean="0"/>
              <a:t>, oca, zanahoria y choclo, entre otros; y yogurt de diferentes sabores, que esta permitiendo  su más fácil consumo por la niñez y contribuyendo a mejorar su  nutrición.</a:t>
            </a:r>
            <a:endParaRPr lang="es-ES" sz="1500" b="1" dirty="0"/>
          </a:p>
        </p:txBody>
      </p:sp>
      <p:pic>
        <p:nvPicPr>
          <p:cNvPr id="5" name="4 Imagen" descr="DSC01670"/>
          <p:cNvPicPr>
            <a:picLocks noChangeAspect="1" noChangeArrowheads="1"/>
          </p:cNvPicPr>
          <p:nvPr/>
        </p:nvPicPr>
        <p:blipFill>
          <a:blip r:embed="rId2" cstate="print"/>
          <a:srcRect/>
          <a:stretch>
            <a:fillRect/>
          </a:stretch>
        </p:blipFill>
        <p:spPr bwMode="auto">
          <a:xfrm>
            <a:off x="5214938" y="1071563"/>
            <a:ext cx="1357312" cy="1928812"/>
          </a:xfrm>
          <a:prstGeom prst="rect">
            <a:avLst/>
          </a:prstGeom>
          <a:noFill/>
          <a:ln w="9525">
            <a:noFill/>
            <a:miter lim="800000"/>
            <a:headEnd/>
            <a:tailEnd/>
          </a:ln>
        </p:spPr>
      </p:pic>
      <p:pic>
        <p:nvPicPr>
          <p:cNvPr id="6" name="5 Imagen" descr="Viaje a Cangallo-Canaria y Morcolla  13al17 Nov 07 022"/>
          <p:cNvPicPr>
            <a:picLocks noChangeAspect="1" noChangeArrowheads="1"/>
          </p:cNvPicPr>
          <p:nvPr/>
        </p:nvPicPr>
        <p:blipFill>
          <a:blip r:embed="rId3" cstate="print"/>
          <a:srcRect/>
          <a:stretch>
            <a:fillRect/>
          </a:stretch>
        </p:blipFill>
        <p:spPr bwMode="auto">
          <a:xfrm>
            <a:off x="6858000" y="1500188"/>
            <a:ext cx="2143125" cy="1857375"/>
          </a:xfrm>
          <a:prstGeom prst="rect">
            <a:avLst/>
          </a:prstGeom>
          <a:noFill/>
          <a:ln w="9525">
            <a:noFill/>
            <a:miter lim="800000"/>
            <a:headEnd/>
            <a:tailEnd/>
          </a:ln>
        </p:spPr>
      </p:pic>
      <p:pic>
        <p:nvPicPr>
          <p:cNvPr id="7" name="6 Imagen" descr="DSC00756"/>
          <p:cNvPicPr>
            <a:picLocks noChangeAspect="1" noChangeArrowheads="1"/>
          </p:cNvPicPr>
          <p:nvPr/>
        </p:nvPicPr>
        <p:blipFill>
          <a:blip r:embed="rId4" cstate="print"/>
          <a:srcRect/>
          <a:stretch>
            <a:fillRect/>
          </a:stretch>
        </p:blipFill>
        <p:spPr bwMode="auto">
          <a:xfrm>
            <a:off x="5214938" y="3714750"/>
            <a:ext cx="2000250" cy="1500188"/>
          </a:xfrm>
          <a:prstGeom prst="rect">
            <a:avLst/>
          </a:prstGeom>
          <a:noFill/>
          <a:ln w="9525">
            <a:noFill/>
            <a:miter lim="800000"/>
            <a:headEnd/>
            <a:tailEnd/>
          </a:ln>
        </p:spPr>
      </p:pic>
      <p:pic>
        <p:nvPicPr>
          <p:cNvPr id="8" name="7 Imagen" descr="DSC00710"/>
          <p:cNvPicPr>
            <a:picLocks noChangeAspect="1" noChangeArrowheads="1"/>
          </p:cNvPicPr>
          <p:nvPr/>
        </p:nvPicPr>
        <p:blipFill>
          <a:blip r:embed="rId5" cstate="print"/>
          <a:srcRect/>
          <a:stretch>
            <a:fillRect/>
          </a:stretch>
        </p:blipFill>
        <p:spPr bwMode="auto">
          <a:xfrm>
            <a:off x="6858000" y="5357813"/>
            <a:ext cx="2143125" cy="133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4000"/>
                            </p:stCondLst>
                            <p:childTnLst>
                              <p:par>
                                <p:cTn id="21" presetID="24"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to="" calcmode="lin" valueType="num">
                                      <p:cBhvr>
                                        <p:cTn id="23" dur="1" fill="hold"/>
                                        <p:tgtEl>
                                          <p:spTgt spid="5"/>
                                        </p:tgtEl>
                                        <p:attrNameLst>
                                          <p:attrName/>
                                        </p:attrNameLst>
                                      </p:cBhvr>
                                    </p:anim>
                                  </p:childTnLst>
                                </p:cTn>
                              </p:par>
                            </p:childTnLst>
                          </p:cTn>
                        </p:par>
                        <p:par>
                          <p:cTn id="24" fill="hold">
                            <p:stCondLst>
                              <p:cond delay="4000"/>
                            </p:stCondLst>
                            <p:childTnLst>
                              <p:par>
                                <p:cTn id="25" presetID="24"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par>
                          <p:cTn id="28" fill="hold">
                            <p:stCondLst>
                              <p:cond delay="4000"/>
                            </p:stCondLst>
                            <p:childTnLst>
                              <p:par>
                                <p:cTn id="29" presetID="24"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to="" calcmode="lin" valueType="num">
                                      <p:cBhvr>
                                        <p:cTn id="31" dur="1" fill="hold"/>
                                        <p:tgtEl>
                                          <p:spTgt spid="7"/>
                                        </p:tgtEl>
                                        <p:attrNameLst>
                                          <p:attrName/>
                                        </p:attrNameLst>
                                      </p:cBhvr>
                                    </p:anim>
                                  </p:childTnLst>
                                </p:cTn>
                              </p:par>
                            </p:childTnLst>
                          </p:cTn>
                        </p:par>
                        <p:par>
                          <p:cTn id="32" fill="hold">
                            <p:stCondLst>
                              <p:cond delay="4000"/>
                            </p:stCondLst>
                            <p:childTnLst>
                              <p:par>
                                <p:cTn id="33" presetID="24"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to="" calcmode="lin" valueType="num">
                                      <p:cBhvr>
                                        <p:cTn id="35"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88" y="1214438"/>
            <a:ext cx="4429125" cy="4525962"/>
          </a:xfrm>
        </p:spPr>
        <p:txBody>
          <a:bodyPr rtlCol="0">
            <a:noAutofit/>
          </a:bodyPr>
          <a:lstStyle/>
          <a:p>
            <a:pPr algn="just" eaLnBrk="1" fontAlgn="auto" hangingPunct="1">
              <a:spcAft>
                <a:spcPts val="0"/>
              </a:spcAft>
              <a:buFont typeface="Arial" pitchFamily="34" charset="0"/>
              <a:buNone/>
              <a:defRPr/>
            </a:pPr>
            <a:r>
              <a:rPr lang="es-PE" sz="1800" b="1" dirty="0" smtClean="0"/>
              <a:t>1.4 HUERTOS FIJOS ABIERTOS</a:t>
            </a:r>
          </a:p>
          <a:p>
            <a:pPr marL="447675" indent="-161925" algn="just" eaLnBrk="1" fontAlgn="auto" hangingPunct="1">
              <a:spcAft>
                <a:spcPts val="0"/>
              </a:spcAft>
              <a:defRPr/>
            </a:pPr>
            <a:r>
              <a:rPr lang="es-PE" sz="1800" b="1" dirty="0" smtClean="0"/>
              <a:t>Conocidos como “Chacra-huertos”, se están implementando progresivamente a nivel de grupos  familiares en las </a:t>
            </a:r>
            <a:r>
              <a:rPr lang="es-PE" sz="1800" b="1" dirty="0" err="1" smtClean="0"/>
              <a:t>CCs</a:t>
            </a:r>
            <a:r>
              <a:rPr lang="es-PE" sz="1800" b="1" dirty="0" smtClean="0"/>
              <a:t> del entorno, lo cual forma parte del programa de seguridad alimentaria.</a:t>
            </a:r>
          </a:p>
          <a:p>
            <a:pPr marL="447675" indent="-161925" algn="just" eaLnBrk="1" fontAlgn="auto" hangingPunct="1">
              <a:spcAft>
                <a:spcPts val="0"/>
              </a:spcAft>
              <a:defRPr/>
            </a:pPr>
            <a:r>
              <a:rPr lang="es-PE" sz="1800" b="1" dirty="0" smtClean="0"/>
              <a:t>Se ha proliferado la producción de hortalizas que pocas veces se conseguía en la zona: lechugas, col, zanahorias, betarragas, apio, poro, entre otros cultivos</a:t>
            </a:r>
          </a:p>
          <a:p>
            <a:pPr algn="just" eaLnBrk="1" fontAlgn="auto" hangingPunct="1">
              <a:spcAft>
                <a:spcPts val="0"/>
              </a:spcAft>
              <a:buFont typeface="Arial" pitchFamily="34" charset="0"/>
              <a:buNone/>
              <a:defRPr/>
            </a:pPr>
            <a:endParaRPr lang="es-PE" sz="1800" dirty="0" smtClean="0"/>
          </a:p>
          <a:p>
            <a:pPr algn="just" eaLnBrk="1" fontAlgn="auto" hangingPunct="1">
              <a:spcAft>
                <a:spcPts val="0"/>
              </a:spcAft>
              <a:buFont typeface="Arial" pitchFamily="34" charset="0"/>
              <a:buNone/>
              <a:defRPr/>
            </a:pPr>
            <a:r>
              <a:rPr lang="es-PE" sz="1800" b="1" dirty="0" smtClean="0"/>
              <a:t> 1.5 COCINAS MEJORADAS</a:t>
            </a:r>
          </a:p>
          <a:p>
            <a:pPr algn="just" eaLnBrk="1" fontAlgn="auto" hangingPunct="1">
              <a:spcAft>
                <a:spcPts val="0"/>
              </a:spcAft>
              <a:buFont typeface="Arial" pitchFamily="34" charset="0"/>
              <a:buNone/>
              <a:defRPr/>
            </a:pPr>
            <a:r>
              <a:rPr lang="es-PE" sz="1800" dirty="0" smtClean="0"/>
              <a:t>     </a:t>
            </a:r>
            <a:r>
              <a:rPr lang="es-PE" sz="1800" b="1" dirty="0" smtClean="0"/>
              <a:t>  Con el apoyo de los </a:t>
            </a:r>
            <a:r>
              <a:rPr lang="es-PE" sz="1800" b="1" dirty="0" err="1" smtClean="0"/>
              <a:t>Yachachics</a:t>
            </a:r>
            <a:r>
              <a:rPr lang="es-PE" sz="1800" b="1" dirty="0" smtClean="0"/>
              <a:t> se ha implementado solo en el ultimo trimestre 15 Cocinas Mejoradas, adicionales a las existentes.</a:t>
            </a:r>
            <a:endParaRPr lang="es-ES" sz="1800" b="1" dirty="0" smtClean="0"/>
          </a:p>
          <a:p>
            <a:pPr algn="just" eaLnBrk="1" fontAlgn="auto" hangingPunct="1">
              <a:spcAft>
                <a:spcPts val="0"/>
              </a:spcAft>
              <a:defRPr/>
            </a:pPr>
            <a:endParaRPr lang="es-ES" sz="1800" dirty="0"/>
          </a:p>
        </p:txBody>
      </p:sp>
      <p:pic>
        <p:nvPicPr>
          <p:cNvPr id="12291" name="7 Imagen" descr="DSC01255.JPG"/>
          <p:cNvPicPr>
            <a:picLocks noChangeAspect="1"/>
          </p:cNvPicPr>
          <p:nvPr/>
        </p:nvPicPr>
        <p:blipFill>
          <a:blip r:embed="rId2" cstate="print"/>
          <a:srcRect/>
          <a:stretch>
            <a:fillRect/>
          </a:stretch>
        </p:blipFill>
        <p:spPr bwMode="auto">
          <a:xfrm>
            <a:off x="5572125" y="1571625"/>
            <a:ext cx="2571750" cy="1928813"/>
          </a:xfrm>
          <a:prstGeom prst="rect">
            <a:avLst/>
          </a:prstGeom>
          <a:noFill/>
          <a:ln w="9525">
            <a:noFill/>
            <a:miter lim="800000"/>
            <a:headEnd/>
            <a:tailEnd/>
          </a:ln>
        </p:spPr>
      </p:pic>
      <p:pic>
        <p:nvPicPr>
          <p:cNvPr id="12292" name="10 Imagen" descr="DSC01485.JPG"/>
          <p:cNvPicPr>
            <a:picLocks noChangeAspect="1"/>
          </p:cNvPicPr>
          <p:nvPr/>
        </p:nvPicPr>
        <p:blipFill>
          <a:blip r:embed="rId3" cstate="print"/>
          <a:srcRect/>
          <a:stretch>
            <a:fillRect/>
          </a:stretch>
        </p:blipFill>
        <p:spPr bwMode="auto">
          <a:xfrm>
            <a:off x="5786438" y="3643313"/>
            <a:ext cx="2089150" cy="2786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1000"/>
                                        <p:tgtEl>
                                          <p:spTgt spid="3">
                                            <p:txEl>
                                              <p:pRg st="1" end="1"/>
                                            </p:txEl>
                                          </p:spTgt>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1000"/>
                                        <p:tgtEl>
                                          <p:spTgt spid="3">
                                            <p:txEl>
                                              <p:pRg st="2" end="2"/>
                                            </p:txEl>
                                          </p:spTgt>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1000"/>
                                        <p:tgtEl>
                                          <p:spTgt spid="3">
                                            <p:txEl>
                                              <p:pRg st="4" end="4"/>
                                            </p:txEl>
                                          </p:spTgt>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right)">
                                      <p:cBhvr>
                                        <p:cTn id="23" dur="1000"/>
                                        <p:tgtEl>
                                          <p:spTgt spid="3">
                                            <p:txEl>
                                              <p:pRg st="5" end="5"/>
                                            </p:txEl>
                                          </p:spTgt>
                                        </p:tgtEl>
                                      </p:cBhvr>
                                    </p:animEffect>
                                  </p:childTnLst>
                                </p:cTn>
                              </p:par>
                            </p:childTnLst>
                          </p:cTn>
                        </p:par>
                        <p:par>
                          <p:cTn id="24" fill="hold">
                            <p:stCondLst>
                              <p:cond delay="5000"/>
                            </p:stCondLst>
                            <p:childTnLst>
                              <p:par>
                                <p:cTn id="25" presetID="5" presetClass="entr" presetSubtype="10" fill="hold" nodeType="afterEffect">
                                  <p:stCondLst>
                                    <p:cond delay="0"/>
                                  </p:stCondLst>
                                  <p:childTnLst>
                                    <p:set>
                                      <p:cBhvr>
                                        <p:cTn id="26" dur="1" fill="hold">
                                          <p:stCondLst>
                                            <p:cond delay="0"/>
                                          </p:stCondLst>
                                        </p:cTn>
                                        <p:tgtEl>
                                          <p:spTgt spid="12291"/>
                                        </p:tgtEl>
                                        <p:attrNameLst>
                                          <p:attrName>style.visibility</p:attrName>
                                        </p:attrNameLst>
                                      </p:cBhvr>
                                      <p:to>
                                        <p:strVal val="visible"/>
                                      </p:to>
                                    </p:set>
                                    <p:animEffect transition="in" filter="checkerboard(across)">
                                      <p:cBhvr>
                                        <p:cTn id="27" dur="1000"/>
                                        <p:tgtEl>
                                          <p:spTgt spid="12291"/>
                                        </p:tgtEl>
                                      </p:cBhvr>
                                    </p:animEffect>
                                  </p:childTnLst>
                                </p:cTn>
                              </p:par>
                            </p:childTnLst>
                          </p:cTn>
                        </p:par>
                        <p:par>
                          <p:cTn id="28" fill="hold">
                            <p:stCondLst>
                              <p:cond delay="6000"/>
                            </p:stCondLst>
                            <p:childTnLst>
                              <p:par>
                                <p:cTn id="29" presetID="3" presetClass="entr" presetSubtype="5" fill="hold" nodeType="after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blinds(vertical)">
                                      <p:cBhvr>
                                        <p:cTn id="31"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500063" y="1357313"/>
            <a:ext cx="3686175" cy="4525962"/>
          </a:xfrm>
        </p:spPr>
        <p:txBody>
          <a:bodyPr/>
          <a:lstStyle/>
          <a:p>
            <a:pPr algn="just" eaLnBrk="1" hangingPunct="1">
              <a:buFont typeface="Arial" pitchFamily="34" charset="0"/>
              <a:buNone/>
            </a:pPr>
            <a:r>
              <a:rPr lang="es-PE" sz="1800" smtClean="0"/>
              <a:t>1</a:t>
            </a:r>
            <a:r>
              <a:rPr lang="es-PE" sz="1800" b="1" smtClean="0"/>
              <a:t>.6 Se ha desarrollado en el  Colegio de cada CC, el “Sistema Sodic”,   para la Purificación de Agua,  consistente en la exposición al sol  por un día, del agua a tratar, en envases de botellas de plástico, previamente pintados de negro, o transparentes sobre calaminas pintados de negro. </a:t>
            </a:r>
          </a:p>
          <a:p>
            <a:pPr algn="just" eaLnBrk="1" hangingPunct="1"/>
            <a:endParaRPr lang="es-PE" sz="1800" smtClean="0"/>
          </a:p>
          <a:p>
            <a:pPr algn="just" eaLnBrk="1" hangingPunct="1">
              <a:buFont typeface="Arial" pitchFamily="34" charset="0"/>
              <a:buNone/>
            </a:pPr>
            <a:r>
              <a:rPr lang="es-PE" sz="1800" smtClean="0"/>
              <a:t>1.7 </a:t>
            </a:r>
            <a:r>
              <a:rPr lang="es-PE" sz="1800" b="1" smtClean="0"/>
              <a:t>Producción de Forrajes por Hidroponía, cuyo uso es para la  alimentación, principalmente de  animales menores (cuyes), en Canaria y Apongo</a:t>
            </a:r>
            <a:endParaRPr lang="es-ES" sz="1800" b="1" smtClean="0"/>
          </a:p>
        </p:txBody>
      </p:sp>
      <p:grpSp>
        <p:nvGrpSpPr>
          <p:cNvPr id="13315" name="3 Grupo"/>
          <p:cNvGrpSpPr>
            <a:grpSpLocks/>
          </p:cNvGrpSpPr>
          <p:nvPr/>
        </p:nvGrpSpPr>
        <p:grpSpPr bwMode="auto">
          <a:xfrm>
            <a:off x="1857375" y="0"/>
            <a:ext cx="7286625" cy="642938"/>
            <a:chOff x="1714480" y="0"/>
            <a:chExt cx="7429521" cy="642918"/>
          </a:xfrm>
        </p:grpSpPr>
        <p:pic>
          <p:nvPicPr>
            <p:cNvPr id="13322" name="4 Imagen" descr="Imagen1.png"/>
            <p:cNvPicPr>
              <a:picLocks noChangeAspect="1"/>
            </p:cNvPicPr>
            <p:nvPr/>
          </p:nvPicPr>
          <p:blipFill>
            <a:blip r:embed="rId2" cstate="print"/>
            <a:srcRect/>
            <a:stretch>
              <a:fillRect/>
            </a:stretch>
          </p:blipFill>
          <p:spPr bwMode="auto">
            <a:xfrm>
              <a:off x="1714480" y="0"/>
              <a:ext cx="4286280" cy="632383"/>
            </a:xfrm>
            <a:prstGeom prst="rect">
              <a:avLst/>
            </a:prstGeom>
            <a:noFill/>
            <a:ln w="9525">
              <a:noFill/>
              <a:miter lim="800000"/>
              <a:headEnd/>
              <a:tailEnd/>
            </a:ln>
          </p:spPr>
        </p:pic>
        <p:pic>
          <p:nvPicPr>
            <p:cNvPr id="13323" name="5 Imagen" descr="Imagen2.emf"/>
            <p:cNvPicPr>
              <a:picLocks noChangeAspect="1"/>
            </p:cNvPicPr>
            <p:nvPr/>
          </p:nvPicPr>
          <p:blipFill>
            <a:blip r:embed="rId3" cstate="print"/>
            <a:srcRect t="9094" r="25594"/>
            <a:stretch>
              <a:fillRect/>
            </a:stretch>
          </p:blipFill>
          <p:spPr bwMode="auto">
            <a:xfrm>
              <a:off x="6000761" y="0"/>
              <a:ext cx="3143240" cy="642918"/>
            </a:xfrm>
            <a:prstGeom prst="rect">
              <a:avLst/>
            </a:prstGeom>
            <a:noFill/>
            <a:ln w="9525">
              <a:noFill/>
              <a:miter lim="800000"/>
              <a:headEnd/>
              <a:tailEnd/>
            </a:ln>
          </p:spPr>
        </p:pic>
      </p:grpSp>
      <p:pic>
        <p:nvPicPr>
          <p:cNvPr id="13316" name="6 Imagen" descr="Imagen CHU.png"/>
          <p:cNvPicPr>
            <a:picLocks noChangeAspect="1"/>
          </p:cNvPicPr>
          <p:nvPr/>
        </p:nvPicPr>
        <p:blipFill>
          <a:blip r:embed="rId4" cstate="print"/>
          <a:srcRect/>
          <a:stretch>
            <a:fillRect/>
          </a:stretch>
        </p:blipFill>
        <p:spPr bwMode="auto">
          <a:xfrm>
            <a:off x="0" y="214313"/>
            <a:ext cx="1824038" cy="357187"/>
          </a:xfrm>
          <a:prstGeom prst="rect">
            <a:avLst/>
          </a:prstGeom>
          <a:noFill/>
          <a:ln w="9525">
            <a:noFill/>
            <a:miter lim="800000"/>
            <a:headEnd/>
            <a:tailEnd/>
          </a:ln>
        </p:spPr>
      </p:pic>
      <p:pic>
        <p:nvPicPr>
          <p:cNvPr id="13317" name="8 Imagen" descr="DSC01367.JPG"/>
          <p:cNvPicPr>
            <a:picLocks noChangeAspect="1"/>
          </p:cNvPicPr>
          <p:nvPr/>
        </p:nvPicPr>
        <p:blipFill>
          <a:blip r:embed="rId5" cstate="print"/>
          <a:srcRect/>
          <a:stretch>
            <a:fillRect/>
          </a:stretch>
        </p:blipFill>
        <p:spPr bwMode="auto">
          <a:xfrm>
            <a:off x="6929438" y="1000125"/>
            <a:ext cx="1928812" cy="1660525"/>
          </a:xfrm>
          <a:prstGeom prst="rect">
            <a:avLst/>
          </a:prstGeom>
          <a:noFill/>
          <a:ln w="9525">
            <a:noFill/>
            <a:miter lim="800000"/>
            <a:headEnd/>
            <a:tailEnd/>
          </a:ln>
        </p:spPr>
      </p:pic>
      <p:pic>
        <p:nvPicPr>
          <p:cNvPr id="13318" name="9 Imagen" descr="DSC01366.JPG"/>
          <p:cNvPicPr>
            <a:picLocks noChangeAspect="1"/>
          </p:cNvPicPr>
          <p:nvPr/>
        </p:nvPicPr>
        <p:blipFill>
          <a:blip r:embed="rId6" cstate="print"/>
          <a:srcRect/>
          <a:stretch>
            <a:fillRect/>
          </a:stretch>
        </p:blipFill>
        <p:spPr bwMode="auto">
          <a:xfrm>
            <a:off x="4500563" y="1000125"/>
            <a:ext cx="2190750" cy="1643063"/>
          </a:xfrm>
          <a:prstGeom prst="rect">
            <a:avLst/>
          </a:prstGeom>
          <a:noFill/>
          <a:ln w="9525">
            <a:noFill/>
            <a:miter lim="800000"/>
            <a:headEnd/>
            <a:tailEnd/>
          </a:ln>
        </p:spPr>
      </p:pic>
      <p:pic>
        <p:nvPicPr>
          <p:cNvPr id="13319" name="Imagen 165" descr="DSC00868"/>
          <p:cNvPicPr>
            <a:picLocks noChangeAspect="1" noChangeArrowheads="1"/>
          </p:cNvPicPr>
          <p:nvPr/>
        </p:nvPicPr>
        <p:blipFill>
          <a:blip r:embed="rId7" cstate="print">
            <a:lum bright="-6000"/>
          </a:blip>
          <a:srcRect/>
          <a:stretch>
            <a:fillRect/>
          </a:stretch>
        </p:blipFill>
        <p:spPr bwMode="auto">
          <a:xfrm>
            <a:off x="4500563" y="4857750"/>
            <a:ext cx="2214562" cy="1655763"/>
          </a:xfrm>
          <a:prstGeom prst="rect">
            <a:avLst/>
          </a:prstGeom>
          <a:noFill/>
          <a:ln w="9525">
            <a:noFill/>
            <a:miter lim="800000"/>
            <a:headEnd/>
            <a:tailEnd/>
          </a:ln>
        </p:spPr>
      </p:pic>
      <p:pic>
        <p:nvPicPr>
          <p:cNvPr id="13320" name="Imagen 166" descr="DSC00871"/>
          <p:cNvPicPr>
            <a:picLocks noChangeAspect="1" noChangeArrowheads="1"/>
          </p:cNvPicPr>
          <p:nvPr/>
        </p:nvPicPr>
        <p:blipFill>
          <a:blip r:embed="rId8" cstate="print">
            <a:lum bright="-14000"/>
          </a:blip>
          <a:srcRect/>
          <a:stretch>
            <a:fillRect/>
          </a:stretch>
        </p:blipFill>
        <p:spPr bwMode="auto">
          <a:xfrm>
            <a:off x="7072313" y="3214688"/>
            <a:ext cx="1643062" cy="2195512"/>
          </a:xfrm>
          <a:prstGeom prst="rect">
            <a:avLst/>
          </a:prstGeom>
          <a:noFill/>
          <a:ln w="9525">
            <a:noFill/>
            <a:miter lim="800000"/>
            <a:headEnd/>
            <a:tailEnd/>
          </a:ln>
        </p:spPr>
      </p:pic>
      <p:pic>
        <p:nvPicPr>
          <p:cNvPr id="13321" name="11 Imagen" descr="DSC01507.JPG"/>
          <p:cNvPicPr>
            <a:picLocks noChangeAspect="1"/>
          </p:cNvPicPr>
          <p:nvPr/>
        </p:nvPicPr>
        <p:blipFill>
          <a:blip r:embed="rId9" cstate="print"/>
          <a:srcRect/>
          <a:stretch>
            <a:fillRect/>
          </a:stretch>
        </p:blipFill>
        <p:spPr bwMode="auto">
          <a:xfrm>
            <a:off x="4500563" y="3000375"/>
            <a:ext cx="2214562" cy="166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1000"/>
                                        <p:tgtEl>
                                          <p:spTgt spid="13314">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animEffect transition="in" filter="wipe(left)">
                                      <p:cBhvr>
                                        <p:cTn id="11" dur="1000"/>
                                        <p:tgtEl>
                                          <p:spTgt spid="13314">
                                            <p:txEl>
                                              <p:pRg st="2" end="2"/>
                                            </p:txEl>
                                          </p:spTgt>
                                        </p:tgtEl>
                                      </p:cBhvr>
                                    </p:animEffect>
                                  </p:childTnLst>
                                </p:cTn>
                              </p:par>
                            </p:childTnLst>
                          </p:cTn>
                        </p:par>
                        <p:par>
                          <p:cTn id="12" fill="hold">
                            <p:stCondLst>
                              <p:cond delay="2000"/>
                            </p:stCondLst>
                            <p:childTnLst>
                              <p:par>
                                <p:cTn id="13" presetID="24" presetClass="entr" presetSubtype="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 to="" calcmode="lin" valueType="num">
                                      <p:cBhvr>
                                        <p:cTn id="15" dur="1" fill="hold"/>
                                        <p:tgtEl>
                                          <p:spTgt spid="13317"/>
                                        </p:tgtEl>
                                        <p:attrNameLst>
                                          <p:attrName/>
                                        </p:attrNameLst>
                                      </p:cBhvr>
                                    </p:anim>
                                  </p:childTnLst>
                                </p:cTn>
                              </p:par>
                            </p:childTnLst>
                          </p:cTn>
                        </p:par>
                        <p:par>
                          <p:cTn id="16" fill="hold">
                            <p:stCondLst>
                              <p:cond delay="2000"/>
                            </p:stCondLst>
                            <p:childTnLst>
                              <p:par>
                                <p:cTn id="17" presetID="24" presetClass="entr" presetSubtype="0" fill="hold" nodeType="afterEffect">
                                  <p:stCondLst>
                                    <p:cond delay="0"/>
                                  </p:stCondLst>
                                  <p:childTnLst>
                                    <p:set>
                                      <p:cBhvr>
                                        <p:cTn id="18" dur="1" fill="hold">
                                          <p:stCondLst>
                                            <p:cond delay="0"/>
                                          </p:stCondLst>
                                        </p:cTn>
                                        <p:tgtEl>
                                          <p:spTgt spid="13318"/>
                                        </p:tgtEl>
                                        <p:attrNameLst>
                                          <p:attrName>style.visibility</p:attrName>
                                        </p:attrNameLst>
                                      </p:cBhvr>
                                      <p:to>
                                        <p:strVal val="visible"/>
                                      </p:to>
                                    </p:set>
                                    <p:anim to="" calcmode="lin" valueType="num">
                                      <p:cBhvr>
                                        <p:cTn id="19" dur="1" fill="hold"/>
                                        <p:tgtEl>
                                          <p:spTgt spid="13318"/>
                                        </p:tgtEl>
                                        <p:attrNameLst>
                                          <p:attrName/>
                                        </p:attrNameLst>
                                      </p:cBhvr>
                                    </p:anim>
                                  </p:childTnLst>
                                </p:cTn>
                              </p:par>
                            </p:childTnLst>
                          </p:cTn>
                        </p:par>
                        <p:par>
                          <p:cTn id="20" fill="hold">
                            <p:stCondLst>
                              <p:cond delay="2000"/>
                            </p:stCondLst>
                            <p:childTnLst>
                              <p:par>
                                <p:cTn id="21" presetID="24" presetClass="entr" presetSubtype="0" fill="hold" nodeType="afterEffect">
                                  <p:stCondLst>
                                    <p:cond delay="0"/>
                                  </p:stCondLst>
                                  <p:childTnLst>
                                    <p:set>
                                      <p:cBhvr>
                                        <p:cTn id="22" dur="1" fill="hold">
                                          <p:stCondLst>
                                            <p:cond delay="0"/>
                                          </p:stCondLst>
                                        </p:cTn>
                                        <p:tgtEl>
                                          <p:spTgt spid="13319"/>
                                        </p:tgtEl>
                                        <p:attrNameLst>
                                          <p:attrName>style.visibility</p:attrName>
                                        </p:attrNameLst>
                                      </p:cBhvr>
                                      <p:to>
                                        <p:strVal val="visible"/>
                                      </p:to>
                                    </p:set>
                                    <p:anim to="" calcmode="lin" valueType="num">
                                      <p:cBhvr>
                                        <p:cTn id="23" dur="1" fill="hold"/>
                                        <p:tgtEl>
                                          <p:spTgt spid="13319"/>
                                        </p:tgtEl>
                                        <p:attrNameLst>
                                          <p:attrName/>
                                        </p:attrNameLst>
                                      </p:cBhvr>
                                    </p:anim>
                                  </p:childTnLst>
                                </p:cTn>
                              </p:par>
                            </p:childTnLst>
                          </p:cTn>
                        </p:par>
                        <p:par>
                          <p:cTn id="24" fill="hold">
                            <p:stCondLst>
                              <p:cond delay="2000"/>
                            </p:stCondLst>
                            <p:childTnLst>
                              <p:par>
                                <p:cTn id="25" presetID="24" presetClass="entr" presetSubtype="0" fill="hold" nodeType="afterEffect">
                                  <p:stCondLst>
                                    <p:cond delay="0"/>
                                  </p:stCondLst>
                                  <p:childTnLst>
                                    <p:set>
                                      <p:cBhvr>
                                        <p:cTn id="26" dur="1" fill="hold">
                                          <p:stCondLst>
                                            <p:cond delay="0"/>
                                          </p:stCondLst>
                                        </p:cTn>
                                        <p:tgtEl>
                                          <p:spTgt spid="13320"/>
                                        </p:tgtEl>
                                        <p:attrNameLst>
                                          <p:attrName>style.visibility</p:attrName>
                                        </p:attrNameLst>
                                      </p:cBhvr>
                                      <p:to>
                                        <p:strVal val="visible"/>
                                      </p:to>
                                    </p:set>
                                    <p:anim to="" calcmode="lin" valueType="num">
                                      <p:cBhvr>
                                        <p:cTn id="27" dur="1" fill="hold"/>
                                        <p:tgtEl>
                                          <p:spTgt spid="13320"/>
                                        </p:tgtEl>
                                        <p:attrNameLst>
                                          <p:attrName/>
                                        </p:attrNameLst>
                                      </p:cBhvr>
                                    </p:anim>
                                  </p:childTnLst>
                                </p:cTn>
                              </p:par>
                            </p:childTnLst>
                          </p:cTn>
                        </p:par>
                        <p:par>
                          <p:cTn id="28" fill="hold">
                            <p:stCondLst>
                              <p:cond delay="2000"/>
                            </p:stCondLst>
                            <p:childTnLst>
                              <p:par>
                                <p:cTn id="29" presetID="24"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 to="" calcmode="lin" valueType="num">
                                      <p:cBhvr>
                                        <p:cTn id="31" dur="1" fill="hold"/>
                                        <p:tgtEl>
                                          <p:spTgt spid="133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75" y="1000125"/>
            <a:ext cx="4143375" cy="5429250"/>
          </a:xfrm>
        </p:spPr>
        <p:txBody>
          <a:bodyPr rtlCol="0">
            <a:noAutofit/>
          </a:bodyPr>
          <a:lstStyle/>
          <a:p>
            <a:pPr algn="just" eaLnBrk="1" fontAlgn="auto" hangingPunct="1">
              <a:spcAft>
                <a:spcPts val="0"/>
              </a:spcAft>
              <a:buFont typeface="Arial" pitchFamily="34" charset="0"/>
              <a:buNone/>
              <a:defRPr/>
            </a:pPr>
            <a:r>
              <a:rPr lang="es-PE" sz="1800" b="1" dirty="0" smtClean="0"/>
              <a:t> </a:t>
            </a:r>
            <a:endParaRPr lang="es-ES" sz="1800" dirty="0" smtClean="0"/>
          </a:p>
          <a:p>
            <a:pPr marL="895350" indent="-895350" algn="just" eaLnBrk="1" fontAlgn="auto" hangingPunct="1">
              <a:spcAft>
                <a:spcPts val="0"/>
              </a:spcAft>
              <a:buFont typeface="Arial" pitchFamily="34" charset="0"/>
              <a:buNone/>
              <a:defRPr/>
            </a:pPr>
            <a:r>
              <a:rPr lang="es-PE" sz="1800" b="1" dirty="0" smtClean="0"/>
              <a:t>1.8  Programa de  Apoyo a emprendedores de la zona.</a:t>
            </a:r>
          </a:p>
          <a:p>
            <a:pPr algn="just" eaLnBrk="1" fontAlgn="auto" hangingPunct="1">
              <a:spcAft>
                <a:spcPts val="0"/>
              </a:spcAft>
              <a:buFont typeface="Arial" pitchFamily="34" charset="0"/>
              <a:buNone/>
              <a:defRPr/>
            </a:pPr>
            <a:r>
              <a:rPr lang="es-MX" sz="1800" dirty="0" smtClean="0"/>
              <a:t>         </a:t>
            </a:r>
            <a:endParaRPr lang="es-ES" sz="1800" dirty="0" smtClean="0"/>
          </a:p>
          <a:p>
            <a:pPr algn="just" eaLnBrk="1" fontAlgn="auto" hangingPunct="1">
              <a:spcAft>
                <a:spcPts val="0"/>
              </a:spcAft>
              <a:defRPr/>
            </a:pPr>
            <a:r>
              <a:rPr lang="es-PE" sz="1800" b="1" dirty="0" smtClean="0"/>
              <a:t>Dentro de este programa se ha promovido y apoyado  directamente a grupos de emprendedores de las diferentes comunidades, asistiéndolos en la conformación de pequeñas actividades productivas. </a:t>
            </a:r>
          </a:p>
          <a:p>
            <a:pPr algn="just" eaLnBrk="1" fontAlgn="auto" hangingPunct="1">
              <a:spcAft>
                <a:spcPts val="0"/>
              </a:spcAft>
              <a:buFont typeface="Arial" pitchFamily="34" charset="0"/>
              <a:buNone/>
              <a:defRPr/>
            </a:pPr>
            <a:endParaRPr lang="es-PE" sz="1800" b="1" dirty="0" smtClean="0"/>
          </a:p>
          <a:p>
            <a:pPr algn="just" eaLnBrk="1" fontAlgn="auto" hangingPunct="1">
              <a:spcAft>
                <a:spcPts val="0"/>
              </a:spcAft>
              <a:defRPr/>
            </a:pPr>
            <a:r>
              <a:rPr lang="es-PE" sz="1800" b="1" dirty="0" smtClean="0"/>
              <a:t>En la Comunidad de Taca, se le ha facilitado financiamiento y su formalización, para que la Sra. </a:t>
            </a:r>
            <a:r>
              <a:rPr lang="es-PE" sz="1800" b="1" dirty="0" err="1" smtClean="0"/>
              <a:t>Arapa</a:t>
            </a:r>
            <a:r>
              <a:rPr lang="es-PE" sz="1800" b="1" dirty="0" smtClean="0"/>
              <a:t>, pase de productora de leche de vaca a granel sin pasteurizar a implementar una Planta de derivados Lácteos que produce Yogurt y quesos.</a:t>
            </a:r>
            <a:endParaRPr lang="es-ES" sz="1800" b="1" dirty="0" smtClean="0"/>
          </a:p>
        </p:txBody>
      </p:sp>
      <p:pic>
        <p:nvPicPr>
          <p:cNvPr id="14339" name="8 Imagen" descr="DSC01450.JPG"/>
          <p:cNvPicPr>
            <a:picLocks noChangeAspect="1"/>
          </p:cNvPicPr>
          <p:nvPr/>
        </p:nvPicPr>
        <p:blipFill>
          <a:blip r:embed="rId2" cstate="print"/>
          <a:srcRect/>
          <a:stretch>
            <a:fillRect/>
          </a:stretch>
        </p:blipFill>
        <p:spPr bwMode="auto">
          <a:xfrm>
            <a:off x="5143500" y="1428750"/>
            <a:ext cx="2786063" cy="2089150"/>
          </a:xfrm>
          <a:prstGeom prst="rect">
            <a:avLst/>
          </a:prstGeom>
          <a:noFill/>
          <a:ln w="9525">
            <a:noFill/>
            <a:miter lim="800000"/>
            <a:headEnd/>
            <a:tailEnd/>
          </a:ln>
        </p:spPr>
      </p:pic>
      <p:pic>
        <p:nvPicPr>
          <p:cNvPr id="14340" name="9 Imagen" descr="IMG_0520.JPG"/>
          <p:cNvPicPr>
            <a:picLocks noChangeAspect="1"/>
          </p:cNvPicPr>
          <p:nvPr/>
        </p:nvPicPr>
        <p:blipFill>
          <a:blip r:embed="rId3" cstate="print"/>
          <a:srcRect/>
          <a:stretch>
            <a:fillRect/>
          </a:stretch>
        </p:blipFill>
        <p:spPr bwMode="auto">
          <a:xfrm>
            <a:off x="5143500" y="3786188"/>
            <a:ext cx="2786063" cy="208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1000"/>
                                        <p:tgtEl>
                                          <p:spTgt spid="3">
                                            <p:txEl>
                                              <p:pRg st="5" end="5"/>
                                            </p:txEl>
                                          </p:spTgt>
                                        </p:tgtEl>
                                      </p:cBhvr>
                                    </p:animEffect>
                                  </p:childTnLst>
                                </p:cTn>
                              </p:par>
                            </p:childTnLst>
                          </p:cTn>
                        </p:par>
                        <p:par>
                          <p:cTn id="24" fill="hold">
                            <p:stCondLst>
                              <p:cond delay="5000"/>
                            </p:stCondLst>
                            <p:childTnLst>
                              <p:par>
                                <p:cTn id="25" presetID="20" presetClass="entr" presetSubtype="0" fill="hold" nodeType="after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wedge">
                                      <p:cBhvr>
                                        <p:cTn id="27" dur="1000"/>
                                        <p:tgtEl>
                                          <p:spTgt spid="14339"/>
                                        </p:tgtEl>
                                      </p:cBhvr>
                                    </p:animEffect>
                                  </p:childTnLst>
                                </p:cTn>
                              </p:par>
                            </p:childTnLst>
                          </p:cTn>
                        </p:par>
                        <p:par>
                          <p:cTn id="28" fill="hold">
                            <p:stCondLst>
                              <p:cond delay="6000"/>
                            </p:stCondLst>
                            <p:childTnLst>
                              <p:par>
                                <p:cTn id="29" presetID="20" presetClass="entr" presetSubtype="0" fill="hold" nodeType="afterEffect">
                                  <p:stCondLst>
                                    <p:cond delay="0"/>
                                  </p:stCondLst>
                                  <p:childTnLst>
                                    <p:set>
                                      <p:cBhvr>
                                        <p:cTn id="30" dur="1" fill="hold">
                                          <p:stCondLst>
                                            <p:cond delay="0"/>
                                          </p:stCondLst>
                                        </p:cTn>
                                        <p:tgtEl>
                                          <p:spTgt spid="14340"/>
                                        </p:tgtEl>
                                        <p:attrNameLst>
                                          <p:attrName>style.visibility</p:attrName>
                                        </p:attrNameLst>
                                      </p:cBhvr>
                                      <p:to>
                                        <p:strVal val="visible"/>
                                      </p:to>
                                    </p:set>
                                    <p:animEffect transition="in" filter="wedge">
                                      <p:cBhvr>
                                        <p:cTn id="31"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428625" y="500063"/>
            <a:ext cx="8229600" cy="1143000"/>
          </a:xfrm>
        </p:spPr>
        <p:txBody>
          <a:bodyPr/>
          <a:lstStyle/>
          <a:p>
            <a:pPr eaLnBrk="1" hangingPunct="1"/>
            <a:r>
              <a:rPr lang="es-MX" sz="2800" smtClean="0"/>
              <a:t> </a:t>
            </a:r>
            <a:r>
              <a:rPr lang="es-MX" sz="2800" b="1" smtClean="0"/>
              <a:t>2. CAMPAÑAS  DE  SALUD</a:t>
            </a:r>
            <a:endParaRPr lang="es-ES" sz="2800" smtClean="0"/>
          </a:p>
        </p:txBody>
      </p:sp>
      <p:sp>
        <p:nvSpPr>
          <p:cNvPr id="3" name="2 Marcador de contenido"/>
          <p:cNvSpPr>
            <a:spLocks noGrp="1"/>
          </p:cNvSpPr>
          <p:nvPr>
            <p:ph idx="1"/>
          </p:nvPr>
        </p:nvSpPr>
        <p:spPr>
          <a:xfrm>
            <a:off x="500063" y="1500188"/>
            <a:ext cx="8072437" cy="4525962"/>
          </a:xfrm>
        </p:spPr>
        <p:txBody>
          <a:bodyPr rtlCol="0">
            <a:normAutofit fontScale="47500" lnSpcReduction="20000"/>
          </a:bodyPr>
          <a:lstStyle/>
          <a:p>
            <a:pPr eaLnBrk="1" fontAlgn="auto" hangingPunct="1">
              <a:spcAft>
                <a:spcPts val="0"/>
              </a:spcAft>
              <a:buFont typeface="Arial" pitchFamily="34" charset="0"/>
              <a:buNone/>
              <a:defRPr/>
            </a:pPr>
            <a:r>
              <a:rPr lang="es-MX" sz="3800" b="1" dirty="0" smtClean="0"/>
              <a:t>Antecedentes</a:t>
            </a:r>
          </a:p>
          <a:p>
            <a:pPr eaLnBrk="1" fontAlgn="auto" hangingPunct="1">
              <a:spcAft>
                <a:spcPts val="0"/>
              </a:spcAft>
              <a:buFont typeface="Arial" pitchFamily="34" charset="0"/>
              <a:buNone/>
              <a:defRPr/>
            </a:pPr>
            <a:endParaRPr lang="es-ES" sz="3600" b="1" dirty="0" smtClean="0"/>
          </a:p>
          <a:p>
            <a:pPr algn="just" eaLnBrk="1" fontAlgn="auto" hangingPunct="1">
              <a:spcAft>
                <a:spcPts val="0"/>
              </a:spcAft>
              <a:defRPr/>
            </a:pPr>
            <a:r>
              <a:rPr lang="es-ES" sz="3400" b="1" dirty="0" smtClean="0"/>
              <a:t>El Perú es un país de geografía extrema. Las altas cumbres de la cordillera de los Andes forman parte del territorio nacional, y  allí, entre pequeñas altiplanicies y profundas quebradas, hasta  pasados los 4,000 msnm, las </a:t>
            </a:r>
            <a:r>
              <a:rPr lang="es-ES" sz="3400" b="1" dirty="0" err="1" smtClean="0"/>
              <a:t>CCs</a:t>
            </a:r>
            <a:r>
              <a:rPr lang="es-ES" sz="3400" b="1" dirty="0" smtClean="0"/>
              <a:t> del entorno a CH y en Pampa Galeras viven  en condiciones de vida y  temperatura extremadamente duras. </a:t>
            </a:r>
          </a:p>
          <a:p>
            <a:pPr algn="just" eaLnBrk="1" fontAlgn="auto" hangingPunct="1">
              <a:spcAft>
                <a:spcPts val="0"/>
              </a:spcAft>
              <a:buFont typeface="Arial" pitchFamily="34" charset="0"/>
              <a:buNone/>
              <a:defRPr/>
            </a:pPr>
            <a:endParaRPr lang="es-ES" sz="3400" b="1" dirty="0" smtClean="0"/>
          </a:p>
          <a:p>
            <a:pPr algn="just" eaLnBrk="1" fontAlgn="auto" hangingPunct="1">
              <a:spcAft>
                <a:spcPts val="0"/>
              </a:spcAft>
              <a:defRPr/>
            </a:pPr>
            <a:r>
              <a:rPr lang="es-ES" sz="3400" b="1" dirty="0" smtClean="0"/>
              <a:t>Esta desafiante realidad, ha hecho que aceptemos que son la distancia y las dificultades para llegar hasta estos pobladores, la causa de su extrema pobreza y su escasa integración al país.</a:t>
            </a:r>
          </a:p>
          <a:p>
            <a:pPr algn="just" eaLnBrk="1" fontAlgn="auto" hangingPunct="1">
              <a:spcAft>
                <a:spcPts val="0"/>
              </a:spcAft>
              <a:buFont typeface="Arial" pitchFamily="34" charset="0"/>
              <a:buNone/>
              <a:defRPr/>
            </a:pPr>
            <a:r>
              <a:rPr lang="es-ES" sz="3400" b="1" dirty="0" smtClean="0"/>
              <a:t> </a:t>
            </a:r>
          </a:p>
          <a:p>
            <a:pPr algn="just" eaLnBrk="1" fontAlgn="auto" hangingPunct="1">
              <a:spcAft>
                <a:spcPts val="0"/>
              </a:spcAft>
              <a:defRPr/>
            </a:pPr>
            <a:r>
              <a:rPr lang="es-ES" sz="3400" b="1" dirty="0" smtClean="0"/>
              <a:t>La región Ayacucho, específicamente la zona media entre las provincias de Víctor Fajardo, Sucre, </a:t>
            </a:r>
            <a:r>
              <a:rPr lang="es-ES" sz="3400" b="1" dirty="0" err="1" smtClean="0"/>
              <a:t>Huancasancos</a:t>
            </a:r>
            <a:r>
              <a:rPr lang="es-ES" sz="3400" b="1" dirty="0" smtClean="0"/>
              <a:t> y Lucanas, tienen algunos pueblos en los que no existe una posta de salud en muchos kilómetros de distancia,  no hay un médico encargado o se trata de lugares  a los que nunca han llegado las medicinas. </a:t>
            </a:r>
          </a:p>
          <a:p>
            <a:pPr algn="just" eaLnBrk="1" fontAlgn="auto" hangingPunct="1">
              <a:spcAft>
                <a:spcPts val="0"/>
              </a:spcAft>
              <a:defRPr/>
            </a:pPr>
            <a:endParaRPr lang="es-ES" sz="3400" b="1" dirty="0" smtClean="0"/>
          </a:p>
          <a:p>
            <a:pPr algn="just" eaLnBrk="1" fontAlgn="auto" hangingPunct="1">
              <a:spcAft>
                <a:spcPts val="0"/>
              </a:spcAft>
              <a:defRPr/>
            </a:pPr>
            <a:r>
              <a:rPr lang="es-ES" sz="3400" b="1" dirty="0" smtClean="0"/>
              <a:t>Ante la dramática situación que se encontró en esta zona, CH asumió como propia, la necesidad de contribuir con el alivio del sufrimiento de los pueblos por falta de atención médica y es así que  desde mas de dos años,  a través de la FIC realiza Campañas de Salud, como parte de la responsabilidad social para con  su entorno</a:t>
            </a:r>
          </a:p>
          <a:p>
            <a:pPr algn="just" eaLnBrk="1" fontAlgn="auto" hangingPunct="1">
              <a:spcAft>
                <a:spcPts val="0"/>
              </a:spcAft>
              <a:defRPr/>
            </a:pPr>
            <a:endParaRPr lang="es-ES" dirty="0"/>
          </a:p>
        </p:txBody>
      </p:sp>
      <p:grpSp>
        <p:nvGrpSpPr>
          <p:cNvPr id="15364" name="3 Grupo"/>
          <p:cNvGrpSpPr>
            <a:grpSpLocks/>
          </p:cNvGrpSpPr>
          <p:nvPr/>
        </p:nvGrpSpPr>
        <p:grpSpPr bwMode="auto">
          <a:xfrm>
            <a:off x="0" y="0"/>
            <a:ext cx="9144000" cy="642938"/>
            <a:chOff x="-32" y="0"/>
            <a:chExt cx="9144033" cy="642918"/>
          </a:xfrm>
        </p:grpSpPr>
        <p:grpSp>
          <p:nvGrpSpPr>
            <p:cNvPr id="15365" name="3 Grupo"/>
            <p:cNvGrpSpPr>
              <a:grpSpLocks/>
            </p:cNvGrpSpPr>
            <p:nvPr/>
          </p:nvGrpSpPr>
          <p:grpSpPr bwMode="auto">
            <a:xfrm>
              <a:off x="1857356" y="0"/>
              <a:ext cx="7286645" cy="642918"/>
              <a:chOff x="1714480" y="0"/>
              <a:chExt cx="7429521" cy="642918"/>
            </a:xfrm>
          </p:grpSpPr>
          <p:pic>
            <p:nvPicPr>
              <p:cNvPr id="15367" name="6 Imagen" descr="Imagen1.png"/>
              <p:cNvPicPr>
                <a:picLocks noChangeAspect="1"/>
              </p:cNvPicPr>
              <p:nvPr/>
            </p:nvPicPr>
            <p:blipFill>
              <a:blip r:embed="rId2" cstate="print"/>
              <a:srcRect/>
              <a:stretch>
                <a:fillRect/>
              </a:stretch>
            </p:blipFill>
            <p:spPr bwMode="auto">
              <a:xfrm>
                <a:off x="1714480" y="0"/>
                <a:ext cx="4286280" cy="632383"/>
              </a:xfrm>
              <a:prstGeom prst="rect">
                <a:avLst/>
              </a:prstGeom>
              <a:noFill/>
              <a:ln w="9525">
                <a:noFill/>
                <a:miter lim="800000"/>
                <a:headEnd/>
                <a:tailEnd/>
              </a:ln>
            </p:spPr>
          </p:pic>
          <p:pic>
            <p:nvPicPr>
              <p:cNvPr id="15368" name="7 Imagen" descr="Imagen2.emf"/>
              <p:cNvPicPr>
                <a:picLocks noChangeAspect="1"/>
              </p:cNvPicPr>
              <p:nvPr/>
            </p:nvPicPr>
            <p:blipFill>
              <a:blip r:embed="rId3" cstate="print"/>
              <a:srcRect t="9094" r="25594"/>
              <a:stretch>
                <a:fillRect/>
              </a:stretch>
            </p:blipFill>
            <p:spPr bwMode="auto">
              <a:xfrm>
                <a:off x="6000761" y="0"/>
                <a:ext cx="3143240" cy="642918"/>
              </a:xfrm>
              <a:prstGeom prst="rect">
                <a:avLst/>
              </a:prstGeom>
              <a:noFill/>
              <a:ln w="9525">
                <a:noFill/>
                <a:miter lim="800000"/>
                <a:headEnd/>
                <a:tailEnd/>
              </a:ln>
            </p:spPr>
          </p:pic>
        </p:grpSp>
        <p:pic>
          <p:nvPicPr>
            <p:cNvPr id="15366" name="5 Imagen" descr="Imagen CHU.png"/>
            <p:cNvPicPr>
              <a:picLocks noChangeAspect="1"/>
            </p:cNvPicPr>
            <p:nvPr/>
          </p:nvPicPr>
          <p:blipFill>
            <a:blip r:embed="rId4" cstate="print"/>
            <a:srcRect/>
            <a:stretch>
              <a:fillRect/>
            </a:stretch>
          </p:blipFill>
          <p:spPr bwMode="auto">
            <a:xfrm>
              <a:off x="-32" y="214290"/>
              <a:ext cx="1824221" cy="35719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left)">
                                      <p:cBhvr>
                                        <p:cTn id="7" dur="1000"/>
                                        <p:tgtEl>
                                          <p:spTgt spid="1536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1000"/>
                                        <p:tgtEl>
                                          <p:spTgt spid="3">
                                            <p:txEl>
                                              <p:pRg st="0" end="0"/>
                                            </p:txEl>
                                          </p:spTgt>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1000"/>
                                        <p:tgtEl>
                                          <p:spTgt spid="3">
                                            <p:txEl>
                                              <p:pRg st="2" end="2"/>
                                            </p:txEl>
                                          </p:spTgt>
                                        </p:tgtEl>
                                      </p:cBhvr>
                                    </p:animEffect>
                                  </p:childTnLst>
                                </p:cTn>
                              </p:par>
                            </p:childTnLst>
                          </p:cTn>
                        </p:par>
                        <p:par>
                          <p:cTn id="16" fill="hold">
                            <p:stCondLst>
                              <p:cond delay="3000"/>
                            </p:stCondLst>
                            <p:childTnLst>
                              <p:par>
                                <p:cTn id="17" presetID="22" presetClass="entr" presetSubtype="2"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1000"/>
                                        <p:tgtEl>
                                          <p:spTgt spid="3">
                                            <p:txEl>
                                              <p:pRg st="4" end="4"/>
                                            </p:txEl>
                                          </p:spTgt>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right)">
                                      <p:cBhvr>
                                        <p:cTn id="23" dur="1000"/>
                                        <p:tgtEl>
                                          <p:spTgt spid="3">
                                            <p:txEl>
                                              <p:pRg st="5" end="5"/>
                                            </p:txEl>
                                          </p:spTgt>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right)">
                                      <p:cBhvr>
                                        <p:cTn id="27" dur="1000"/>
                                        <p:tgtEl>
                                          <p:spTgt spid="3">
                                            <p:txEl>
                                              <p:pRg st="6" end="6"/>
                                            </p:txEl>
                                          </p:spTgt>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right)">
                                      <p:cBhvr>
                                        <p:cTn id="3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500063" y="428625"/>
            <a:ext cx="8229600" cy="1143000"/>
          </a:xfrm>
        </p:spPr>
        <p:txBody>
          <a:bodyPr/>
          <a:lstStyle/>
          <a:p>
            <a:pPr eaLnBrk="1" hangingPunct="1"/>
            <a:r>
              <a:rPr lang="es-MX" sz="2800" b="1" smtClean="0"/>
              <a:t> </a:t>
            </a:r>
            <a:endParaRPr lang="es-ES" sz="2800" b="1" smtClean="0"/>
          </a:p>
        </p:txBody>
      </p:sp>
      <p:sp>
        <p:nvSpPr>
          <p:cNvPr id="3" name="2 Marcador de contenido"/>
          <p:cNvSpPr>
            <a:spLocks noGrp="1"/>
          </p:cNvSpPr>
          <p:nvPr>
            <p:ph idx="1"/>
          </p:nvPr>
        </p:nvSpPr>
        <p:spPr>
          <a:xfrm>
            <a:off x="214313" y="857250"/>
            <a:ext cx="4143375" cy="5429250"/>
          </a:xfrm>
        </p:spPr>
        <p:txBody>
          <a:bodyPr rtlCol="0">
            <a:noAutofit/>
          </a:bodyPr>
          <a:lstStyle/>
          <a:p>
            <a:pPr marL="361950" indent="-361950" algn="just" eaLnBrk="1" fontAlgn="auto" hangingPunct="1">
              <a:spcAft>
                <a:spcPts val="0"/>
              </a:spcAft>
              <a:buFont typeface="Arial" pitchFamily="34" charset="0"/>
              <a:buNone/>
              <a:defRPr/>
            </a:pPr>
            <a:r>
              <a:rPr lang="es-PE" sz="1400" b="1" dirty="0" smtClean="0"/>
              <a:t>2.1 Desde Ago2007, se  realizan las Campañas de Salud, 10 días cada mes, en 17 comunidades y poblados menores de los distritos de Canaria, Apongo, </a:t>
            </a:r>
            <a:r>
              <a:rPr lang="es-PE" sz="1400" b="1" dirty="0" err="1" smtClean="0"/>
              <a:t>Morccolla</a:t>
            </a:r>
            <a:r>
              <a:rPr lang="es-PE" sz="1400" b="1" dirty="0" smtClean="0"/>
              <a:t> Grande, </a:t>
            </a:r>
            <a:r>
              <a:rPr lang="es-PE" sz="1400" b="1" dirty="0" err="1" smtClean="0"/>
              <a:t>Morccolla</a:t>
            </a:r>
            <a:r>
              <a:rPr lang="es-PE" sz="1400" b="1" dirty="0" smtClean="0"/>
              <a:t> Chico, </a:t>
            </a:r>
            <a:r>
              <a:rPr lang="es-PE" sz="1400" b="1" dirty="0" err="1" smtClean="0"/>
              <a:t>Asquipata</a:t>
            </a:r>
            <a:r>
              <a:rPr lang="es-PE" sz="1400" b="1" dirty="0" smtClean="0"/>
              <a:t> y en la Zona de Pampa Galeras. </a:t>
            </a:r>
          </a:p>
          <a:p>
            <a:pPr marL="0" indent="0" algn="just" eaLnBrk="1" fontAlgn="auto" hangingPunct="1">
              <a:spcAft>
                <a:spcPts val="0"/>
              </a:spcAft>
              <a:buFont typeface="Arial" pitchFamily="34" charset="0"/>
              <a:buNone/>
              <a:defRPr/>
            </a:pPr>
            <a:r>
              <a:rPr lang="es-PE" sz="1400" b="1" dirty="0" smtClean="0"/>
              <a:t> </a:t>
            </a:r>
          </a:p>
          <a:p>
            <a:pPr marL="361950" indent="-361950" algn="just" eaLnBrk="1" fontAlgn="auto" hangingPunct="1">
              <a:spcAft>
                <a:spcPts val="0"/>
              </a:spcAft>
              <a:buFont typeface="Arial" pitchFamily="34" charset="0"/>
              <a:buNone/>
              <a:defRPr/>
            </a:pPr>
            <a:r>
              <a:rPr lang="es-PE" sz="1400" b="1" dirty="0" smtClean="0"/>
              <a:t>2.2  Entre Enero a Diciembre 2008, se han prestado 6,837 atenciones, de las cuales 6,038 han sido médicas y 799 odontológicas. De Enero a Setiembre 2009 se han prestado 5,506 atenciones, de las cuales 3,831 han sido médicas, 1,048  odontológicas y se han monitoreado  627  niños de 0 a 6 años.</a:t>
            </a:r>
          </a:p>
          <a:p>
            <a:pPr marL="0" indent="0" algn="just" eaLnBrk="1" fontAlgn="auto" hangingPunct="1">
              <a:spcAft>
                <a:spcPts val="0"/>
              </a:spcAft>
              <a:buFont typeface="Arial" pitchFamily="34" charset="0"/>
              <a:buNone/>
              <a:defRPr/>
            </a:pPr>
            <a:endParaRPr lang="es-PE" sz="1400" b="1" dirty="0" smtClean="0"/>
          </a:p>
          <a:p>
            <a:pPr marL="361950" indent="-361950" algn="just" eaLnBrk="1" fontAlgn="auto" hangingPunct="1">
              <a:spcAft>
                <a:spcPts val="0"/>
              </a:spcAft>
              <a:buFont typeface="Arial" pitchFamily="34" charset="0"/>
              <a:buNone/>
              <a:defRPr/>
            </a:pPr>
            <a:r>
              <a:rPr lang="es-PE" sz="1400" b="1" dirty="0" smtClean="0"/>
              <a:t>2.3 L</a:t>
            </a:r>
            <a:r>
              <a:rPr lang="es-ES" sz="1400" b="1" dirty="0" smtClean="0"/>
              <a:t>as Patologías observadas están vinculadas a enfermedades respiratorias (Resfríos, Faringitis, Bronquitis), enfermedades Gastrointestinales (Gastritis agudas, Gastritis Crónicas, Parasitosis Intestinales),  y  Conjuntivitis en el adulto mayor. </a:t>
            </a:r>
          </a:p>
          <a:p>
            <a:pPr marL="0" indent="0" algn="just" eaLnBrk="1" fontAlgn="auto" hangingPunct="1">
              <a:spcAft>
                <a:spcPts val="0"/>
              </a:spcAft>
              <a:buFont typeface="Arial" pitchFamily="34" charset="0"/>
              <a:buNone/>
              <a:defRPr/>
            </a:pPr>
            <a:endParaRPr lang="es-ES" sz="1400" b="1" dirty="0" smtClean="0"/>
          </a:p>
          <a:p>
            <a:pPr marL="361950" indent="-361950" algn="just" eaLnBrk="1" fontAlgn="auto" hangingPunct="1">
              <a:spcAft>
                <a:spcPts val="0"/>
              </a:spcAft>
              <a:buFont typeface="Arial" pitchFamily="34" charset="0"/>
              <a:buNone/>
              <a:defRPr/>
            </a:pPr>
            <a:r>
              <a:rPr lang="es-ES" sz="1400" b="1" dirty="0" smtClean="0"/>
              <a:t>2.4 </a:t>
            </a:r>
            <a:r>
              <a:rPr lang="es-PE" sz="1400" b="1" dirty="0" smtClean="0"/>
              <a:t>En las odontológicas, la mayor parte  han sido caries avanzadas en diferentes grados, como consecuencia infecciones a nivel radicular y pulpitis aguda en niños. En los adultos, dientes rotos, quebrados e infectados para extracción.</a:t>
            </a:r>
            <a:endParaRPr lang="es-ES" sz="1400" b="1" dirty="0" smtClean="0"/>
          </a:p>
          <a:p>
            <a:pPr lvl="1" algn="just" eaLnBrk="1" fontAlgn="auto" hangingPunct="1">
              <a:spcAft>
                <a:spcPts val="0"/>
              </a:spcAft>
              <a:defRPr/>
            </a:pPr>
            <a:endParaRPr lang="es-ES" sz="1200" dirty="0"/>
          </a:p>
        </p:txBody>
      </p:sp>
      <p:pic>
        <p:nvPicPr>
          <p:cNvPr id="16388" name="7 Imagen" descr="IMG_0510.JPG"/>
          <p:cNvPicPr>
            <a:picLocks noChangeAspect="1"/>
          </p:cNvPicPr>
          <p:nvPr/>
        </p:nvPicPr>
        <p:blipFill>
          <a:blip r:embed="rId2" cstate="print"/>
          <a:srcRect/>
          <a:stretch>
            <a:fillRect/>
          </a:stretch>
        </p:blipFill>
        <p:spPr bwMode="auto">
          <a:xfrm>
            <a:off x="4572000" y="1214438"/>
            <a:ext cx="2095500" cy="1571625"/>
          </a:xfrm>
          <a:prstGeom prst="rect">
            <a:avLst/>
          </a:prstGeom>
          <a:noFill/>
          <a:ln w="9525">
            <a:noFill/>
            <a:miter lim="800000"/>
            <a:headEnd/>
            <a:tailEnd/>
          </a:ln>
        </p:spPr>
      </p:pic>
      <p:pic>
        <p:nvPicPr>
          <p:cNvPr id="16389" name="8 Imagen" descr="IMG_0446.JPG"/>
          <p:cNvPicPr>
            <a:picLocks noChangeAspect="1"/>
          </p:cNvPicPr>
          <p:nvPr/>
        </p:nvPicPr>
        <p:blipFill>
          <a:blip r:embed="rId3" cstate="print"/>
          <a:srcRect/>
          <a:stretch>
            <a:fillRect/>
          </a:stretch>
        </p:blipFill>
        <p:spPr bwMode="auto">
          <a:xfrm>
            <a:off x="4572000" y="2857500"/>
            <a:ext cx="2071688" cy="1571625"/>
          </a:xfrm>
          <a:prstGeom prst="rect">
            <a:avLst/>
          </a:prstGeom>
          <a:noFill/>
          <a:ln w="9525">
            <a:noFill/>
            <a:miter lim="800000"/>
            <a:headEnd/>
            <a:tailEnd/>
          </a:ln>
        </p:spPr>
      </p:pic>
      <p:pic>
        <p:nvPicPr>
          <p:cNvPr id="16390" name="10 Imagen" descr="Chumbilla.jpg"/>
          <p:cNvPicPr>
            <a:picLocks noChangeAspect="1"/>
          </p:cNvPicPr>
          <p:nvPr/>
        </p:nvPicPr>
        <p:blipFill>
          <a:blip r:embed="rId4" cstate="print"/>
          <a:srcRect/>
          <a:stretch>
            <a:fillRect/>
          </a:stretch>
        </p:blipFill>
        <p:spPr bwMode="auto">
          <a:xfrm>
            <a:off x="6715125" y="1214438"/>
            <a:ext cx="2098675" cy="1571625"/>
          </a:xfrm>
          <a:prstGeom prst="rect">
            <a:avLst/>
          </a:prstGeom>
          <a:noFill/>
          <a:ln w="9525">
            <a:noFill/>
            <a:miter lim="800000"/>
            <a:headEnd/>
            <a:tailEnd/>
          </a:ln>
        </p:spPr>
      </p:pic>
      <p:pic>
        <p:nvPicPr>
          <p:cNvPr id="16391" name="12 Imagen" descr="DSC03385.JPG"/>
          <p:cNvPicPr>
            <a:picLocks noChangeAspect="1"/>
          </p:cNvPicPr>
          <p:nvPr/>
        </p:nvPicPr>
        <p:blipFill>
          <a:blip r:embed="rId5" cstate="print"/>
          <a:srcRect/>
          <a:stretch>
            <a:fillRect/>
          </a:stretch>
        </p:blipFill>
        <p:spPr bwMode="auto">
          <a:xfrm>
            <a:off x="6715125" y="2857500"/>
            <a:ext cx="2071688" cy="1571625"/>
          </a:xfrm>
          <a:prstGeom prst="rect">
            <a:avLst/>
          </a:prstGeom>
          <a:noFill/>
          <a:ln w="9525">
            <a:noFill/>
            <a:miter lim="800000"/>
            <a:headEnd/>
            <a:tailEnd/>
          </a:ln>
        </p:spPr>
      </p:pic>
      <p:pic>
        <p:nvPicPr>
          <p:cNvPr id="16392" name="18 Imagen" descr="DSC04114.JPG"/>
          <p:cNvPicPr>
            <a:picLocks noChangeAspect="1"/>
          </p:cNvPicPr>
          <p:nvPr/>
        </p:nvPicPr>
        <p:blipFill>
          <a:blip r:embed="rId6" cstate="print"/>
          <a:srcRect/>
          <a:stretch>
            <a:fillRect/>
          </a:stretch>
        </p:blipFill>
        <p:spPr bwMode="auto">
          <a:xfrm>
            <a:off x="4572000" y="4500563"/>
            <a:ext cx="2071688" cy="1571625"/>
          </a:xfrm>
          <a:prstGeom prst="rect">
            <a:avLst/>
          </a:prstGeom>
          <a:noFill/>
          <a:ln w="9525">
            <a:noFill/>
            <a:miter lim="800000"/>
            <a:headEnd/>
            <a:tailEnd/>
          </a:ln>
        </p:spPr>
      </p:pic>
      <p:pic>
        <p:nvPicPr>
          <p:cNvPr id="16393" name="21 Imagen" descr="DSC03597.JPG"/>
          <p:cNvPicPr>
            <a:picLocks noChangeAspect="1"/>
          </p:cNvPicPr>
          <p:nvPr/>
        </p:nvPicPr>
        <p:blipFill>
          <a:blip r:embed="rId7" cstate="print"/>
          <a:srcRect/>
          <a:stretch>
            <a:fillRect/>
          </a:stretch>
        </p:blipFill>
        <p:spPr bwMode="auto">
          <a:xfrm>
            <a:off x="6715125" y="4500563"/>
            <a:ext cx="2071688"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1000"/>
                                        <p:tgtEl>
                                          <p:spTgt spid="3">
                                            <p:txEl>
                                              <p:pRg st="6" end="6"/>
                                            </p:txEl>
                                          </p:spTgt>
                                        </p:tgtEl>
                                      </p:cBhvr>
                                    </p:animEffect>
                                  </p:childTnLst>
                                </p:cTn>
                              </p:par>
                            </p:childTnLst>
                          </p:cTn>
                        </p:par>
                        <p:par>
                          <p:cTn id="24" fill="hold">
                            <p:stCondLst>
                              <p:cond delay="5000"/>
                            </p:stCondLst>
                            <p:childTnLst>
                              <p:par>
                                <p:cTn id="25" presetID="35" presetClass="entr" presetSubtype="0" fill="hold" nodeType="after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fade">
                                      <p:cBhvr>
                                        <p:cTn id="27" dur="1000"/>
                                        <p:tgtEl>
                                          <p:spTgt spid="16388"/>
                                        </p:tgtEl>
                                      </p:cBhvr>
                                    </p:animEffect>
                                    <p:anim calcmode="lin" valueType="num">
                                      <p:cBhvr>
                                        <p:cTn id="28" dur="1000" fill="hold"/>
                                        <p:tgtEl>
                                          <p:spTgt spid="16388"/>
                                        </p:tgtEl>
                                        <p:attrNameLst>
                                          <p:attrName>style.rotation</p:attrName>
                                        </p:attrNameLst>
                                      </p:cBhvr>
                                      <p:tavLst>
                                        <p:tav tm="0">
                                          <p:val>
                                            <p:fltVal val="720"/>
                                          </p:val>
                                        </p:tav>
                                        <p:tav tm="100000">
                                          <p:val>
                                            <p:fltVal val="0"/>
                                          </p:val>
                                        </p:tav>
                                      </p:tavLst>
                                    </p:anim>
                                    <p:anim calcmode="lin" valueType="num">
                                      <p:cBhvr>
                                        <p:cTn id="29" dur="1000" fill="hold"/>
                                        <p:tgtEl>
                                          <p:spTgt spid="16388"/>
                                        </p:tgtEl>
                                        <p:attrNameLst>
                                          <p:attrName>ppt_h</p:attrName>
                                        </p:attrNameLst>
                                      </p:cBhvr>
                                      <p:tavLst>
                                        <p:tav tm="0">
                                          <p:val>
                                            <p:fltVal val="0"/>
                                          </p:val>
                                        </p:tav>
                                        <p:tav tm="100000">
                                          <p:val>
                                            <p:strVal val="#ppt_h"/>
                                          </p:val>
                                        </p:tav>
                                      </p:tavLst>
                                    </p:anim>
                                    <p:anim calcmode="lin" valueType="num">
                                      <p:cBhvr>
                                        <p:cTn id="30" dur="1000" fill="hold"/>
                                        <p:tgtEl>
                                          <p:spTgt spid="16388"/>
                                        </p:tgtEl>
                                        <p:attrNameLst>
                                          <p:attrName>ppt_w</p:attrName>
                                        </p:attrNameLst>
                                      </p:cBhvr>
                                      <p:tavLst>
                                        <p:tav tm="0">
                                          <p:val>
                                            <p:fltVal val="0"/>
                                          </p:val>
                                        </p:tav>
                                        <p:tav tm="100000">
                                          <p:val>
                                            <p:strVal val="#ppt_w"/>
                                          </p:val>
                                        </p:tav>
                                      </p:tavLst>
                                    </p:anim>
                                  </p:childTnLst>
                                </p:cTn>
                              </p:par>
                            </p:childTnLst>
                          </p:cTn>
                        </p:par>
                        <p:par>
                          <p:cTn id="31" fill="hold">
                            <p:stCondLst>
                              <p:cond delay="6000"/>
                            </p:stCondLst>
                            <p:childTnLst>
                              <p:par>
                                <p:cTn id="32" presetID="35" presetClass="entr" presetSubtype="0" fill="hold" nodeType="afterEffect">
                                  <p:stCondLst>
                                    <p:cond delay="0"/>
                                  </p:stCondLst>
                                  <p:childTnLst>
                                    <p:set>
                                      <p:cBhvr>
                                        <p:cTn id="33" dur="1" fill="hold">
                                          <p:stCondLst>
                                            <p:cond delay="0"/>
                                          </p:stCondLst>
                                        </p:cTn>
                                        <p:tgtEl>
                                          <p:spTgt spid="16389"/>
                                        </p:tgtEl>
                                        <p:attrNameLst>
                                          <p:attrName>style.visibility</p:attrName>
                                        </p:attrNameLst>
                                      </p:cBhvr>
                                      <p:to>
                                        <p:strVal val="visible"/>
                                      </p:to>
                                    </p:set>
                                    <p:animEffect transition="in" filter="fade">
                                      <p:cBhvr>
                                        <p:cTn id="34" dur="1000"/>
                                        <p:tgtEl>
                                          <p:spTgt spid="16389"/>
                                        </p:tgtEl>
                                      </p:cBhvr>
                                    </p:animEffect>
                                    <p:anim calcmode="lin" valueType="num">
                                      <p:cBhvr>
                                        <p:cTn id="35" dur="1000" fill="hold"/>
                                        <p:tgtEl>
                                          <p:spTgt spid="16389"/>
                                        </p:tgtEl>
                                        <p:attrNameLst>
                                          <p:attrName>style.rotation</p:attrName>
                                        </p:attrNameLst>
                                      </p:cBhvr>
                                      <p:tavLst>
                                        <p:tav tm="0">
                                          <p:val>
                                            <p:fltVal val="720"/>
                                          </p:val>
                                        </p:tav>
                                        <p:tav tm="100000">
                                          <p:val>
                                            <p:fltVal val="0"/>
                                          </p:val>
                                        </p:tav>
                                      </p:tavLst>
                                    </p:anim>
                                    <p:anim calcmode="lin" valueType="num">
                                      <p:cBhvr>
                                        <p:cTn id="36" dur="1000" fill="hold"/>
                                        <p:tgtEl>
                                          <p:spTgt spid="16389"/>
                                        </p:tgtEl>
                                        <p:attrNameLst>
                                          <p:attrName>ppt_h</p:attrName>
                                        </p:attrNameLst>
                                      </p:cBhvr>
                                      <p:tavLst>
                                        <p:tav tm="0">
                                          <p:val>
                                            <p:fltVal val="0"/>
                                          </p:val>
                                        </p:tav>
                                        <p:tav tm="100000">
                                          <p:val>
                                            <p:strVal val="#ppt_h"/>
                                          </p:val>
                                        </p:tav>
                                      </p:tavLst>
                                    </p:anim>
                                    <p:anim calcmode="lin" valueType="num">
                                      <p:cBhvr>
                                        <p:cTn id="37" dur="1000" fill="hold"/>
                                        <p:tgtEl>
                                          <p:spTgt spid="16389"/>
                                        </p:tgtEl>
                                        <p:attrNameLst>
                                          <p:attrName>ppt_w</p:attrName>
                                        </p:attrNameLst>
                                      </p:cBhvr>
                                      <p:tavLst>
                                        <p:tav tm="0">
                                          <p:val>
                                            <p:fltVal val="0"/>
                                          </p:val>
                                        </p:tav>
                                        <p:tav tm="100000">
                                          <p:val>
                                            <p:strVal val="#ppt_w"/>
                                          </p:val>
                                        </p:tav>
                                      </p:tavLst>
                                    </p:anim>
                                  </p:childTnLst>
                                </p:cTn>
                              </p:par>
                            </p:childTnLst>
                          </p:cTn>
                        </p:par>
                        <p:par>
                          <p:cTn id="38" fill="hold">
                            <p:stCondLst>
                              <p:cond delay="7000"/>
                            </p:stCondLst>
                            <p:childTnLst>
                              <p:par>
                                <p:cTn id="39" presetID="35" presetClass="entr" presetSubtype="0" fill="hold" nodeType="afterEffect">
                                  <p:stCondLst>
                                    <p:cond delay="0"/>
                                  </p:stCondLst>
                                  <p:childTnLst>
                                    <p:set>
                                      <p:cBhvr>
                                        <p:cTn id="40" dur="1" fill="hold">
                                          <p:stCondLst>
                                            <p:cond delay="0"/>
                                          </p:stCondLst>
                                        </p:cTn>
                                        <p:tgtEl>
                                          <p:spTgt spid="16390"/>
                                        </p:tgtEl>
                                        <p:attrNameLst>
                                          <p:attrName>style.visibility</p:attrName>
                                        </p:attrNameLst>
                                      </p:cBhvr>
                                      <p:to>
                                        <p:strVal val="visible"/>
                                      </p:to>
                                    </p:set>
                                    <p:animEffect transition="in" filter="fade">
                                      <p:cBhvr>
                                        <p:cTn id="41" dur="1000"/>
                                        <p:tgtEl>
                                          <p:spTgt spid="16390"/>
                                        </p:tgtEl>
                                      </p:cBhvr>
                                    </p:animEffect>
                                    <p:anim calcmode="lin" valueType="num">
                                      <p:cBhvr>
                                        <p:cTn id="42" dur="1000" fill="hold"/>
                                        <p:tgtEl>
                                          <p:spTgt spid="16390"/>
                                        </p:tgtEl>
                                        <p:attrNameLst>
                                          <p:attrName>style.rotation</p:attrName>
                                        </p:attrNameLst>
                                      </p:cBhvr>
                                      <p:tavLst>
                                        <p:tav tm="0">
                                          <p:val>
                                            <p:fltVal val="720"/>
                                          </p:val>
                                        </p:tav>
                                        <p:tav tm="100000">
                                          <p:val>
                                            <p:fltVal val="0"/>
                                          </p:val>
                                        </p:tav>
                                      </p:tavLst>
                                    </p:anim>
                                    <p:anim calcmode="lin" valueType="num">
                                      <p:cBhvr>
                                        <p:cTn id="43" dur="1000" fill="hold"/>
                                        <p:tgtEl>
                                          <p:spTgt spid="16390"/>
                                        </p:tgtEl>
                                        <p:attrNameLst>
                                          <p:attrName>ppt_h</p:attrName>
                                        </p:attrNameLst>
                                      </p:cBhvr>
                                      <p:tavLst>
                                        <p:tav tm="0">
                                          <p:val>
                                            <p:fltVal val="0"/>
                                          </p:val>
                                        </p:tav>
                                        <p:tav tm="100000">
                                          <p:val>
                                            <p:strVal val="#ppt_h"/>
                                          </p:val>
                                        </p:tav>
                                      </p:tavLst>
                                    </p:anim>
                                    <p:anim calcmode="lin" valueType="num">
                                      <p:cBhvr>
                                        <p:cTn id="44" dur="1000" fill="hold"/>
                                        <p:tgtEl>
                                          <p:spTgt spid="16390"/>
                                        </p:tgtEl>
                                        <p:attrNameLst>
                                          <p:attrName>ppt_w</p:attrName>
                                        </p:attrNameLst>
                                      </p:cBhvr>
                                      <p:tavLst>
                                        <p:tav tm="0">
                                          <p:val>
                                            <p:fltVal val="0"/>
                                          </p:val>
                                        </p:tav>
                                        <p:tav tm="100000">
                                          <p:val>
                                            <p:strVal val="#ppt_w"/>
                                          </p:val>
                                        </p:tav>
                                      </p:tavLst>
                                    </p:anim>
                                  </p:childTnLst>
                                </p:cTn>
                              </p:par>
                            </p:childTnLst>
                          </p:cTn>
                        </p:par>
                        <p:par>
                          <p:cTn id="45" fill="hold">
                            <p:stCondLst>
                              <p:cond delay="8000"/>
                            </p:stCondLst>
                            <p:childTnLst>
                              <p:par>
                                <p:cTn id="46" presetID="35" presetClass="entr" presetSubtype="0" fill="hold" nodeType="afterEffect">
                                  <p:stCondLst>
                                    <p:cond delay="0"/>
                                  </p:stCondLst>
                                  <p:childTnLst>
                                    <p:set>
                                      <p:cBhvr>
                                        <p:cTn id="47" dur="1" fill="hold">
                                          <p:stCondLst>
                                            <p:cond delay="0"/>
                                          </p:stCondLst>
                                        </p:cTn>
                                        <p:tgtEl>
                                          <p:spTgt spid="16391"/>
                                        </p:tgtEl>
                                        <p:attrNameLst>
                                          <p:attrName>style.visibility</p:attrName>
                                        </p:attrNameLst>
                                      </p:cBhvr>
                                      <p:to>
                                        <p:strVal val="visible"/>
                                      </p:to>
                                    </p:set>
                                    <p:animEffect transition="in" filter="fade">
                                      <p:cBhvr>
                                        <p:cTn id="48" dur="1000"/>
                                        <p:tgtEl>
                                          <p:spTgt spid="16391"/>
                                        </p:tgtEl>
                                      </p:cBhvr>
                                    </p:animEffect>
                                    <p:anim calcmode="lin" valueType="num">
                                      <p:cBhvr>
                                        <p:cTn id="49" dur="1000" fill="hold"/>
                                        <p:tgtEl>
                                          <p:spTgt spid="16391"/>
                                        </p:tgtEl>
                                        <p:attrNameLst>
                                          <p:attrName>style.rotation</p:attrName>
                                        </p:attrNameLst>
                                      </p:cBhvr>
                                      <p:tavLst>
                                        <p:tav tm="0">
                                          <p:val>
                                            <p:fltVal val="720"/>
                                          </p:val>
                                        </p:tav>
                                        <p:tav tm="100000">
                                          <p:val>
                                            <p:fltVal val="0"/>
                                          </p:val>
                                        </p:tav>
                                      </p:tavLst>
                                    </p:anim>
                                    <p:anim calcmode="lin" valueType="num">
                                      <p:cBhvr>
                                        <p:cTn id="50" dur="1000" fill="hold"/>
                                        <p:tgtEl>
                                          <p:spTgt spid="16391"/>
                                        </p:tgtEl>
                                        <p:attrNameLst>
                                          <p:attrName>ppt_h</p:attrName>
                                        </p:attrNameLst>
                                      </p:cBhvr>
                                      <p:tavLst>
                                        <p:tav tm="0">
                                          <p:val>
                                            <p:fltVal val="0"/>
                                          </p:val>
                                        </p:tav>
                                        <p:tav tm="100000">
                                          <p:val>
                                            <p:strVal val="#ppt_h"/>
                                          </p:val>
                                        </p:tav>
                                      </p:tavLst>
                                    </p:anim>
                                    <p:anim calcmode="lin" valueType="num">
                                      <p:cBhvr>
                                        <p:cTn id="51" dur="1000" fill="hold"/>
                                        <p:tgtEl>
                                          <p:spTgt spid="16391"/>
                                        </p:tgtEl>
                                        <p:attrNameLst>
                                          <p:attrName>ppt_w</p:attrName>
                                        </p:attrNameLst>
                                      </p:cBhvr>
                                      <p:tavLst>
                                        <p:tav tm="0">
                                          <p:val>
                                            <p:fltVal val="0"/>
                                          </p:val>
                                        </p:tav>
                                        <p:tav tm="100000">
                                          <p:val>
                                            <p:strVal val="#ppt_w"/>
                                          </p:val>
                                        </p:tav>
                                      </p:tavLst>
                                    </p:anim>
                                  </p:childTnLst>
                                </p:cTn>
                              </p:par>
                            </p:childTnLst>
                          </p:cTn>
                        </p:par>
                        <p:par>
                          <p:cTn id="52" fill="hold">
                            <p:stCondLst>
                              <p:cond delay="9000"/>
                            </p:stCondLst>
                            <p:childTnLst>
                              <p:par>
                                <p:cTn id="53" presetID="35" presetClass="entr" presetSubtype="0" fill="hold" nodeType="afterEffect">
                                  <p:stCondLst>
                                    <p:cond delay="0"/>
                                  </p:stCondLst>
                                  <p:childTnLst>
                                    <p:set>
                                      <p:cBhvr>
                                        <p:cTn id="54" dur="1" fill="hold">
                                          <p:stCondLst>
                                            <p:cond delay="0"/>
                                          </p:stCondLst>
                                        </p:cTn>
                                        <p:tgtEl>
                                          <p:spTgt spid="16392"/>
                                        </p:tgtEl>
                                        <p:attrNameLst>
                                          <p:attrName>style.visibility</p:attrName>
                                        </p:attrNameLst>
                                      </p:cBhvr>
                                      <p:to>
                                        <p:strVal val="visible"/>
                                      </p:to>
                                    </p:set>
                                    <p:animEffect transition="in" filter="fade">
                                      <p:cBhvr>
                                        <p:cTn id="55" dur="1000"/>
                                        <p:tgtEl>
                                          <p:spTgt spid="16392"/>
                                        </p:tgtEl>
                                      </p:cBhvr>
                                    </p:animEffect>
                                    <p:anim calcmode="lin" valueType="num">
                                      <p:cBhvr>
                                        <p:cTn id="56" dur="1000" fill="hold"/>
                                        <p:tgtEl>
                                          <p:spTgt spid="16392"/>
                                        </p:tgtEl>
                                        <p:attrNameLst>
                                          <p:attrName>style.rotation</p:attrName>
                                        </p:attrNameLst>
                                      </p:cBhvr>
                                      <p:tavLst>
                                        <p:tav tm="0">
                                          <p:val>
                                            <p:fltVal val="720"/>
                                          </p:val>
                                        </p:tav>
                                        <p:tav tm="100000">
                                          <p:val>
                                            <p:fltVal val="0"/>
                                          </p:val>
                                        </p:tav>
                                      </p:tavLst>
                                    </p:anim>
                                    <p:anim calcmode="lin" valueType="num">
                                      <p:cBhvr>
                                        <p:cTn id="57" dur="1000" fill="hold"/>
                                        <p:tgtEl>
                                          <p:spTgt spid="16392"/>
                                        </p:tgtEl>
                                        <p:attrNameLst>
                                          <p:attrName>ppt_h</p:attrName>
                                        </p:attrNameLst>
                                      </p:cBhvr>
                                      <p:tavLst>
                                        <p:tav tm="0">
                                          <p:val>
                                            <p:fltVal val="0"/>
                                          </p:val>
                                        </p:tav>
                                        <p:tav tm="100000">
                                          <p:val>
                                            <p:strVal val="#ppt_h"/>
                                          </p:val>
                                        </p:tav>
                                      </p:tavLst>
                                    </p:anim>
                                    <p:anim calcmode="lin" valueType="num">
                                      <p:cBhvr>
                                        <p:cTn id="58" dur="1000" fill="hold"/>
                                        <p:tgtEl>
                                          <p:spTgt spid="16392"/>
                                        </p:tgtEl>
                                        <p:attrNameLst>
                                          <p:attrName>ppt_w</p:attrName>
                                        </p:attrNameLst>
                                      </p:cBhvr>
                                      <p:tavLst>
                                        <p:tav tm="0">
                                          <p:val>
                                            <p:fltVal val="0"/>
                                          </p:val>
                                        </p:tav>
                                        <p:tav tm="100000">
                                          <p:val>
                                            <p:strVal val="#ppt_w"/>
                                          </p:val>
                                        </p:tav>
                                      </p:tavLst>
                                    </p:anim>
                                  </p:childTnLst>
                                </p:cTn>
                              </p:par>
                            </p:childTnLst>
                          </p:cTn>
                        </p:par>
                        <p:par>
                          <p:cTn id="59" fill="hold">
                            <p:stCondLst>
                              <p:cond delay="10000"/>
                            </p:stCondLst>
                            <p:childTnLst>
                              <p:par>
                                <p:cTn id="60" presetID="35" presetClass="entr" presetSubtype="0" fill="hold" nodeType="afterEffect">
                                  <p:stCondLst>
                                    <p:cond delay="0"/>
                                  </p:stCondLst>
                                  <p:childTnLst>
                                    <p:set>
                                      <p:cBhvr>
                                        <p:cTn id="61" dur="1" fill="hold">
                                          <p:stCondLst>
                                            <p:cond delay="0"/>
                                          </p:stCondLst>
                                        </p:cTn>
                                        <p:tgtEl>
                                          <p:spTgt spid="16393"/>
                                        </p:tgtEl>
                                        <p:attrNameLst>
                                          <p:attrName>style.visibility</p:attrName>
                                        </p:attrNameLst>
                                      </p:cBhvr>
                                      <p:to>
                                        <p:strVal val="visible"/>
                                      </p:to>
                                    </p:set>
                                    <p:animEffect transition="in" filter="fade">
                                      <p:cBhvr>
                                        <p:cTn id="62" dur="1000"/>
                                        <p:tgtEl>
                                          <p:spTgt spid="16393"/>
                                        </p:tgtEl>
                                      </p:cBhvr>
                                    </p:animEffect>
                                    <p:anim calcmode="lin" valueType="num">
                                      <p:cBhvr>
                                        <p:cTn id="63" dur="1000" fill="hold"/>
                                        <p:tgtEl>
                                          <p:spTgt spid="16393"/>
                                        </p:tgtEl>
                                        <p:attrNameLst>
                                          <p:attrName>style.rotation</p:attrName>
                                        </p:attrNameLst>
                                      </p:cBhvr>
                                      <p:tavLst>
                                        <p:tav tm="0">
                                          <p:val>
                                            <p:fltVal val="720"/>
                                          </p:val>
                                        </p:tav>
                                        <p:tav tm="100000">
                                          <p:val>
                                            <p:fltVal val="0"/>
                                          </p:val>
                                        </p:tav>
                                      </p:tavLst>
                                    </p:anim>
                                    <p:anim calcmode="lin" valueType="num">
                                      <p:cBhvr>
                                        <p:cTn id="64" dur="1000" fill="hold"/>
                                        <p:tgtEl>
                                          <p:spTgt spid="16393"/>
                                        </p:tgtEl>
                                        <p:attrNameLst>
                                          <p:attrName>ppt_h</p:attrName>
                                        </p:attrNameLst>
                                      </p:cBhvr>
                                      <p:tavLst>
                                        <p:tav tm="0">
                                          <p:val>
                                            <p:fltVal val="0"/>
                                          </p:val>
                                        </p:tav>
                                        <p:tav tm="100000">
                                          <p:val>
                                            <p:strVal val="#ppt_h"/>
                                          </p:val>
                                        </p:tav>
                                      </p:tavLst>
                                    </p:anim>
                                    <p:anim calcmode="lin" valueType="num">
                                      <p:cBhvr>
                                        <p:cTn id="65" dur="1000" fill="hold"/>
                                        <p:tgtEl>
                                          <p:spTgt spid="1639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357188" y="785813"/>
            <a:ext cx="8229600" cy="1143000"/>
          </a:xfrm>
        </p:spPr>
        <p:txBody>
          <a:bodyPr/>
          <a:lstStyle/>
          <a:p>
            <a:pPr eaLnBrk="1" hangingPunct="1"/>
            <a:r>
              <a:rPr lang="es-PE" sz="2800" b="1" smtClean="0"/>
              <a:t>RESUMEN DE ATENCIONES </a:t>
            </a:r>
            <a:br>
              <a:rPr lang="es-PE" sz="2800" b="1" smtClean="0"/>
            </a:br>
            <a:r>
              <a:rPr lang="es-PE" sz="2800" b="1" smtClean="0"/>
              <a:t>ENERO – DICIEMBRE 2008</a:t>
            </a:r>
            <a:endParaRPr lang="es-ES" sz="2800" b="1" smtClean="0"/>
          </a:p>
        </p:txBody>
      </p:sp>
      <p:pic>
        <p:nvPicPr>
          <p:cNvPr id="17411" name="Picture 2"/>
          <p:cNvPicPr>
            <a:picLocks noChangeAspect="1" noChangeArrowheads="1"/>
          </p:cNvPicPr>
          <p:nvPr/>
        </p:nvPicPr>
        <p:blipFill>
          <a:blip r:embed="rId2" cstate="print"/>
          <a:srcRect/>
          <a:stretch>
            <a:fillRect/>
          </a:stretch>
        </p:blipFill>
        <p:spPr bwMode="auto">
          <a:xfrm>
            <a:off x="1876425" y="1928813"/>
            <a:ext cx="5267325" cy="464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1000"/>
                                        <p:tgtEl>
                                          <p:spTgt spid="17410"/>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edge">
                                      <p:cBhvr>
                                        <p:cTn id="11"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428625" y="642938"/>
            <a:ext cx="8229600" cy="1143000"/>
          </a:xfrm>
        </p:spPr>
        <p:txBody>
          <a:bodyPr/>
          <a:lstStyle/>
          <a:p>
            <a:pPr eaLnBrk="1" hangingPunct="1"/>
            <a:r>
              <a:rPr lang="es-PE" sz="2800" b="1" smtClean="0"/>
              <a:t>RESUMEN DE ATENCIONES </a:t>
            </a:r>
            <a:br>
              <a:rPr lang="es-PE" sz="2800" b="1" smtClean="0"/>
            </a:br>
            <a:r>
              <a:rPr lang="es-PE" sz="2800" b="1" smtClean="0"/>
              <a:t>ENERO – SETIEMBRE 2009</a:t>
            </a:r>
            <a:endParaRPr lang="es-ES" sz="2800" b="1" smtClean="0"/>
          </a:p>
        </p:txBody>
      </p:sp>
      <p:pic>
        <p:nvPicPr>
          <p:cNvPr id="18435" name="Picture 2"/>
          <p:cNvPicPr>
            <a:picLocks noChangeAspect="1" noChangeArrowheads="1"/>
          </p:cNvPicPr>
          <p:nvPr/>
        </p:nvPicPr>
        <p:blipFill>
          <a:blip r:embed="rId2" cstate="print"/>
          <a:srcRect/>
          <a:stretch>
            <a:fillRect/>
          </a:stretch>
        </p:blipFill>
        <p:spPr bwMode="auto">
          <a:xfrm>
            <a:off x="1428750" y="1714500"/>
            <a:ext cx="6162675" cy="4865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1000"/>
                                        <p:tgtEl>
                                          <p:spTgt spid="18434"/>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wedge">
                                      <p:cBhvr>
                                        <p:cTn id="11" dur="1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88" y="928688"/>
            <a:ext cx="4714875" cy="5929312"/>
          </a:xfrm>
        </p:spPr>
        <p:txBody>
          <a:bodyPr rtlCol="0">
            <a:normAutofit fontScale="85000" lnSpcReduction="10000"/>
          </a:bodyPr>
          <a:lstStyle/>
          <a:p>
            <a:pPr algn="just" eaLnBrk="1" fontAlgn="auto" hangingPunct="1">
              <a:spcAft>
                <a:spcPts val="0"/>
              </a:spcAft>
              <a:buFont typeface="Arial" pitchFamily="34" charset="0"/>
              <a:buNone/>
              <a:defRPr/>
            </a:pPr>
            <a:r>
              <a:rPr lang="es-PE" sz="1800" dirty="0" smtClean="0"/>
              <a:t>     </a:t>
            </a:r>
            <a:r>
              <a:rPr lang="es-PE" sz="1800" b="1" dirty="0" smtClean="0"/>
              <a:t> 2.5 </a:t>
            </a:r>
            <a:r>
              <a:rPr lang="es-PE" sz="1800" b="1" dirty="0" err="1" smtClean="0"/>
              <a:t>Monitoreos</a:t>
            </a:r>
            <a:r>
              <a:rPr lang="es-PE" sz="1800" b="1" dirty="0" smtClean="0"/>
              <a:t>  a niños de 0 a 6 años.</a:t>
            </a:r>
          </a:p>
          <a:p>
            <a:pPr algn="just" eaLnBrk="1" fontAlgn="auto" hangingPunct="1">
              <a:spcAft>
                <a:spcPts val="0"/>
              </a:spcAft>
              <a:buFont typeface="Arial" pitchFamily="34" charset="0"/>
              <a:buNone/>
              <a:defRPr/>
            </a:pPr>
            <a:endParaRPr lang="es-PE" sz="1800" b="1" dirty="0" smtClean="0"/>
          </a:p>
          <a:p>
            <a:pPr marL="628650" indent="-361950" algn="just" eaLnBrk="1" fontAlgn="auto" hangingPunct="1">
              <a:spcAft>
                <a:spcPts val="0"/>
              </a:spcAft>
              <a:buFont typeface="Wingdings" pitchFamily="2" charset="2"/>
              <a:buChar char="§"/>
              <a:defRPr/>
            </a:pPr>
            <a:r>
              <a:rPr lang="es-PE" sz="1800" b="1" dirty="0" smtClean="0"/>
              <a:t> A partir de Ene2009 y como parte del PMSP-C H, se incorporó el monitoreo nutricional, habiéndose evaluado a casi todos los niños de 0 a 6 años de edad,  de los 17 poblados que se visitan en cada campaña  de salud.</a:t>
            </a:r>
          </a:p>
          <a:p>
            <a:pPr marL="628650" indent="-361950" algn="just" eaLnBrk="1" fontAlgn="auto" hangingPunct="1">
              <a:spcAft>
                <a:spcPts val="0"/>
              </a:spcAft>
              <a:buFont typeface="Arial" pitchFamily="34" charset="0"/>
              <a:buNone/>
              <a:defRPr/>
            </a:pPr>
            <a:endParaRPr lang="es-PE" sz="1800" b="1" dirty="0" smtClean="0"/>
          </a:p>
          <a:p>
            <a:pPr marL="628650" indent="-361950" algn="just" eaLnBrk="1" fontAlgn="auto" hangingPunct="1">
              <a:spcAft>
                <a:spcPts val="0"/>
              </a:spcAft>
              <a:buFont typeface="Wingdings" pitchFamily="2" charset="2"/>
              <a:buChar char="§"/>
              <a:defRPr/>
            </a:pPr>
            <a:r>
              <a:rPr lang="es-PE" sz="1800" b="1" dirty="0" smtClean="0"/>
              <a:t>Del monitoreo  inicial,  peso y talla, se registro  40 % de los niños dentro de parámetros normales, el 31% en riesgo nutricional y el 29% en estado de desnutrición. </a:t>
            </a:r>
          </a:p>
          <a:p>
            <a:pPr marL="628650" indent="-361950" algn="just" eaLnBrk="1" fontAlgn="auto" hangingPunct="1">
              <a:spcAft>
                <a:spcPts val="0"/>
              </a:spcAft>
              <a:buFont typeface="Arial" pitchFamily="34" charset="0"/>
              <a:buNone/>
              <a:defRPr/>
            </a:pPr>
            <a:endParaRPr lang="es-PE" sz="1800" b="1" dirty="0" smtClean="0"/>
          </a:p>
          <a:p>
            <a:pPr marL="628650" indent="-361950" algn="just" eaLnBrk="1" fontAlgn="auto" hangingPunct="1">
              <a:spcAft>
                <a:spcPts val="0"/>
              </a:spcAft>
              <a:buFont typeface="Wingdings" pitchFamily="2" charset="2"/>
              <a:buChar char="§"/>
              <a:defRPr/>
            </a:pPr>
            <a:r>
              <a:rPr lang="es-PE" sz="1800" b="1" dirty="0" smtClean="0"/>
              <a:t>Para revertir con  celeridad los niños en riesgo nutricional y los de estado de desnutrición, se les  suministro Vitaminas A, Sulfato Ferroso y Antiparasitarios, que se complementó con  consejería nutricional a los padres, sobre alimentación primordial; y a los mismos niños sobre  higiene y  lavado de manos.</a:t>
            </a:r>
          </a:p>
          <a:p>
            <a:pPr marL="628650" indent="-361950" algn="just" eaLnBrk="1" fontAlgn="auto" hangingPunct="1">
              <a:spcAft>
                <a:spcPts val="0"/>
              </a:spcAft>
              <a:buFont typeface="Arial" pitchFamily="34" charset="0"/>
              <a:buNone/>
              <a:defRPr/>
            </a:pPr>
            <a:endParaRPr lang="es-PE" sz="1800" b="1" dirty="0" smtClean="0"/>
          </a:p>
          <a:p>
            <a:pPr marL="628650" indent="-361950" algn="just" eaLnBrk="1" fontAlgn="auto" hangingPunct="1">
              <a:spcAft>
                <a:spcPts val="0"/>
              </a:spcAft>
              <a:buFont typeface="Wingdings" pitchFamily="2" charset="2"/>
              <a:buChar char="§"/>
              <a:defRPr/>
            </a:pPr>
            <a:r>
              <a:rPr lang="es-PE" sz="1800" b="1" dirty="0" smtClean="0"/>
              <a:t>En el último control se observó al 43 % de los niños dentro de parámetros normales, el 39% se encuentra en riesgo de desnutrición y se ha reducido a solo 18% en estado de desnutrición. </a:t>
            </a:r>
            <a:endParaRPr lang="es-ES" sz="1800" b="1" dirty="0"/>
          </a:p>
        </p:txBody>
      </p:sp>
      <p:pic>
        <p:nvPicPr>
          <p:cNvPr id="19459" name="7 Imagen" descr="IMG_0515.JPG"/>
          <p:cNvPicPr>
            <a:picLocks noChangeAspect="1"/>
          </p:cNvPicPr>
          <p:nvPr/>
        </p:nvPicPr>
        <p:blipFill>
          <a:blip r:embed="rId2" cstate="print"/>
          <a:srcRect/>
          <a:stretch>
            <a:fillRect/>
          </a:stretch>
        </p:blipFill>
        <p:spPr bwMode="auto">
          <a:xfrm>
            <a:off x="5429250" y="928688"/>
            <a:ext cx="1357313" cy="1809750"/>
          </a:xfrm>
          <a:prstGeom prst="rect">
            <a:avLst/>
          </a:prstGeom>
          <a:noFill/>
          <a:ln w="9525">
            <a:noFill/>
            <a:miter lim="800000"/>
            <a:headEnd/>
            <a:tailEnd/>
          </a:ln>
        </p:spPr>
      </p:pic>
      <p:pic>
        <p:nvPicPr>
          <p:cNvPr id="19460" name="8 Imagen" descr="Entrega de Vit.jpg"/>
          <p:cNvPicPr>
            <a:picLocks noChangeAspect="1"/>
          </p:cNvPicPr>
          <p:nvPr/>
        </p:nvPicPr>
        <p:blipFill>
          <a:blip r:embed="rId3" cstate="print"/>
          <a:srcRect/>
          <a:stretch>
            <a:fillRect/>
          </a:stretch>
        </p:blipFill>
        <p:spPr bwMode="auto">
          <a:xfrm>
            <a:off x="7286625" y="928688"/>
            <a:ext cx="1357313" cy="1809750"/>
          </a:xfrm>
          <a:prstGeom prst="rect">
            <a:avLst/>
          </a:prstGeom>
          <a:noFill/>
          <a:ln w="9525">
            <a:noFill/>
            <a:miter lim="800000"/>
            <a:headEnd/>
            <a:tailEnd/>
          </a:ln>
        </p:spPr>
      </p:pic>
      <p:pic>
        <p:nvPicPr>
          <p:cNvPr id="19461" name="10 Imagen" descr="DSC04154.JPG"/>
          <p:cNvPicPr>
            <a:picLocks noChangeAspect="1"/>
          </p:cNvPicPr>
          <p:nvPr/>
        </p:nvPicPr>
        <p:blipFill>
          <a:blip r:embed="rId4" cstate="print">
            <a:lum bright="-22000"/>
          </a:blip>
          <a:srcRect/>
          <a:stretch>
            <a:fillRect/>
          </a:stretch>
        </p:blipFill>
        <p:spPr bwMode="auto">
          <a:xfrm>
            <a:off x="5429250" y="2786063"/>
            <a:ext cx="1357313" cy="1739900"/>
          </a:xfrm>
          <a:prstGeom prst="rect">
            <a:avLst/>
          </a:prstGeom>
          <a:noFill/>
          <a:ln w="9525">
            <a:noFill/>
            <a:miter lim="800000"/>
            <a:headEnd/>
            <a:tailEnd/>
          </a:ln>
        </p:spPr>
      </p:pic>
      <p:pic>
        <p:nvPicPr>
          <p:cNvPr id="19462" name="11 Imagen" descr="DSC04153.JPG"/>
          <p:cNvPicPr>
            <a:picLocks noChangeAspect="1"/>
          </p:cNvPicPr>
          <p:nvPr/>
        </p:nvPicPr>
        <p:blipFill>
          <a:blip r:embed="rId5" cstate="print"/>
          <a:srcRect/>
          <a:stretch>
            <a:fillRect/>
          </a:stretch>
        </p:blipFill>
        <p:spPr bwMode="auto">
          <a:xfrm>
            <a:off x="7286625" y="2786063"/>
            <a:ext cx="1357313" cy="1822450"/>
          </a:xfrm>
          <a:prstGeom prst="rect">
            <a:avLst/>
          </a:prstGeom>
          <a:noFill/>
          <a:ln w="9525">
            <a:noFill/>
            <a:miter lim="800000"/>
            <a:headEnd/>
            <a:tailEnd/>
          </a:ln>
        </p:spPr>
      </p:pic>
      <p:pic>
        <p:nvPicPr>
          <p:cNvPr id="19463" name="13 Imagen" descr="DSC04359.JPG"/>
          <p:cNvPicPr>
            <a:picLocks noChangeAspect="1"/>
          </p:cNvPicPr>
          <p:nvPr/>
        </p:nvPicPr>
        <p:blipFill>
          <a:blip r:embed="rId6" cstate="print"/>
          <a:srcRect/>
          <a:stretch>
            <a:fillRect/>
          </a:stretch>
        </p:blipFill>
        <p:spPr bwMode="auto">
          <a:xfrm>
            <a:off x="5572125" y="4714875"/>
            <a:ext cx="2928938" cy="1952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500"/>
                                        <p:tgtEl>
                                          <p:spTgt spid="3">
                                            <p:txEl>
                                              <p:pRg st="6" end="6"/>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500"/>
                                        <p:tgtEl>
                                          <p:spTgt spid="3">
                                            <p:txEl>
                                              <p:pRg st="8" end="8"/>
                                            </p:txEl>
                                          </p:spTgt>
                                        </p:tgtEl>
                                      </p:cBhvr>
                                    </p:animEffect>
                                  </p:childTnLst>
                                </p:cTn>
                              </p:par>
                            </p:childTnLst>
                          </p:cTn>
                        </p:par>
                        <p:par>
                          <p:cTn id="24" fill="hold">
                            <p:stCondLst>
                              <p:cond delay="2500"/>
                            </p:stCondLst>
                            <p:childTnLst>
                              <p:par>
                                <p:cTn id="25" presetID="15" presetClass="entr" presetSubtype="0" fill="hold" nodeType="afterEffect">
                                  <p:stCondLst>
                                    <p:cond delay="0"/>
                                  </p:stCondLst>
                                  <p:childTnLst>
                                    <p:set>
                                      <p:cBhvr>
                                        <p:cTn id="26" dur="1" fill="hold">
                                          <p:stCondLst>
                                            <p:cond delay="0"/>
                                          </p:stCondLst>
                                        </p:cTn>
                                        <p:tgtEl>
                                          <p:spTgt spid="19459"/>
                                        </p:tgtEl>
                                        <p:attrNameLst>
                                          <p:attrName>style.visibility</p:attrName>
                                        </p:attrNameLst>
                                      </p:cBhvr>
                                      <p:to>
                                        <p:strVal val="visible"/>
                                      </p:to>
                                    </p:set>
                                    <p:anim calcmode="lin" valueType="num">
                                      <p:cBhvr>
                                        <p:cTn id="27" dur="1000" fill="hold"/>
                                        <p:tgtEl>
                                          <p:spTgt spid="19459"/>
                                        </p:tgtEl>
                                        <p:attrNameLst>
                                          <p:attrName>ppt_w</p:attrName>
                                        </p:attrNameLst>
                                      </p:cBhvr>
                                      <p:tavLst>
                                        <p:tav tm="0">
                                          <p:val>
                                            <p:fltVal val="0"/>
                                          </p:val>
                                        </p:tav>
                                        <p:tav tm="100000">
                                          <p:val>
                                            <p:strVal val="#ppt_w"/>
                                          </p:val>
                                        </p:tav>
                                      </p:tavLst>
                                    </p:anim>
                                    <p:anim calcmode="lin" valueType="num">
                                      <p:cBhvr>
                                        <p:cTn id="28" dur="1000" fill="hold"/>
                                        <p:tgtEl>
                                          <p:spTgt spid="19459"/>
                                        </p:tgtEl>
                                        <p:attrNameLst>
                                          <p:attrName>ppt_h</p:attrName>
                                        </p:attrNameLst>
                                      </p:cBhvr>
                                      <p:tavLst>
                                        <p:tav tm="0">
                                          <p:val>
                                            <p:fltVal val="0"/>
                                          </p:val>
                                        </p:tav>
                                        <p:tav tm="100000">
                                          <p:val>
                                            <p:strVal val="#ppt_h"/>
                                          </p:val>
                                        </p:tav>
                                      </p:tavLst>
                                    </p:anim>
                                    <p:anim calcmode="lin" valueType="num">
                                      <p:cBhvr>
                                        <p:cTn id="29" dur="1000" fill="hold"/>
                                        <p:tgtEl>
                                          <p:spTgt spid="1945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9459"/>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500"/>
                            </p:stCondLst>
                            <p:childTnLst>
                              <p:par>
                                <p:cTn id="32" presetID="15" presetClass="entr" presetSubtype="0" fill="hold" nodeType="afterEffect">
                                  <p:stCondLst>
                                    <p:cond delay="0"/>
                                  </p:stCondLst>
                                  <p:childTnLst>
                                    <p:set>
                                      <p:cBhvr>
                                        <p:cTn id="33" dur="1" fill="hold">
                                          <p:stCondLst>
                                            <p:cond delay="0"/>
                                          </p:stCondLst>
                                        </p:cTn>
                                        <p:tgtEl>
                                          <p:spTgt spid="19460"/>
                                        </p:tgtEl>
                                        <p:attrNameLst>
                                          <p:attrName>style.visibility</p:attrName>
                                        </p:attrNameLst>
                                      </p:cBhvr>
                                      <p:to>
                                        <p:strVal val="visible"/>
                                      </p:to>
                                    </p:set>
                                    <p:anim calcmode="lin" valueType="num">
                                      <p:cBhvr>
                                        <p:cTn id="34" dur="1000" fill="hold"/>
                                        <p:tgtEl>
                                          <p:spTgt spid="19460"/>
                                        </p:tgtEl>
                                        <p:attrNameLst>
                                          <p:attrName>ppt_w</p:attrName>
                                        </p:attrNameLst>
                                      </p:cBhvr>
                                      <p:tavLst>
                                        <p:tav tm="0">
                                          <p:val>
                                            <p:fltVal val="0"/>
                                          </p:val>
                                        </p:tav>
                                        <p:tav tm="100000">
                                          <p:val>
                                            <p:strVal val="#ppt_w"/>
                                          </p:val>
                                        </p:tav>
                                      </p:tavLst>
                                    </p:anim>
                                    <p:anim calcmode="lin" valueType="num">
                                      <p:cBhvr>
                                        <p:cTn id="35" dur="1000" fill="hold"/>
                                        <p:tgtEl>
                                          <p:spTgt spid="19460"/>
                                        </p:tgtEl>
                                        <p:attrNameLst>
                                          <p:attrName>ppt_h</p:attrName>
                                        </p:attrNameLst>
                                      </p:cBhvr>
                                      <p:tavLst>
                                        <p:tav tm="0">
                                          <p:val>
                                            <p:fltVal val="0"/>
                                          </p:val>
                                        </p:tav>
                                        <p:tav tm="100000">
                                          <p:val>
                                            <p:strVal val="#ppt_h"/>
                                          </p:val>
                                        </p:tav>
                                      </p:tavLst>
                                    </p:anim>
                                    <p:anim calcmode="lin" valueType="num">
                                      <p:cBhvr>
                                        <p:cTn id="36"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4500"/>
                            </p:stCondLst>
                            <p:childTnLst>
                              <p:par>
                                <p:cTn id="39" presetID="15" presetClass="entr" presetSubtype="0" fill="hold" nodeType="afterEffect">
                                  <p:stCondLst>
                                    <p:cond delay="0"/>
                                  </p:stCondLst>
                                  <p:childTnLst>
                                    <p:set>
                                      <p:cBhvr>
                                        <p:cTn id="40" dur="1" fill="hold">
                                          <p:stCondLst>
                                            <p:cond delay="0"/>
                                          </p:stCondLst>
                                        </p:cTn>
                                        <p:tgtEl>
                                          <p:spTgt spid="19461"/>
                                        </p:tgtEl>
                                        <p:attrNameLst>
                                          <p:attrName>style.visibility</p:attrName>
                                        </p:attrNameLst>
                                      </p:cBhvr>
                                      <p:to>
                                        <p:strVal val="visible"/>
                                      </p:to>
                                    </p:set>
                                    <p:anim calcmode="lin" valueType="num">
                                      <p:cBhvr>
                                        <p:cTn id="41" dur="1000" fill="hold"/>
                                        <p:tgtEl>
                                          <p:spTgt spid="19461"/>
                                        </p:tgtEl>
                                        <p:attrNameLst>
                                          <p:attrName>ppt_w</p:attrName>
                                        </p:attrNameLst>
                                      </p:cBhvr>
                                      <p:tavLst>
                                        <p:tav tm="0">
                                          <p:val>
                                            <p:fltVal val="0"/>
                                          </p:val>
                                        </p:tav>
                                        <p:tav tm="100000">
                                          <p:val>
                                            <p:strVal val="#ppt_w"/>
                                          </p:val>
                                        </p:tav>
                                      </p:tavLst>
                                    </p:anim>
                                    <p:anim calcmode="lin" valueType="num">
                                      <p:cBhvr>
                                        <p:cTn id="42" dur="1000" fill="hold"/>
                                        <p:tgtEl>
                                          <p:spTgt spid="19461"/>
                                        </p:tgtEl>
                                        <p:attrNameLst>
                                          <p:attrName>ppt_h</p:attrName>
                                        </p:attrNameLst>
                                      </p:cBhvr>
                                      <p:tavLst>
                                        <p:tav tm="0">
                                          <p:val>
                                            <p:fltVal val="0"/>
                                          </p:val>
                                        </p:tav>
                                        <p:tav tm="100000">
                                          <p:val>
                                            <p:strVal val="#ppt_h"/>
                                          </p:val>
                                        </p:tav>
                                      </p:tavLst>
                                    </p:anim>
                                    <p:anim calcmode="lin" valueType="num">
                                      <p:cBhvr>
                                        <p:cTn id="43" dur="1000" fill="hold"/>
                                        <p:tgtEl>
                                          <p:spTgt spid="1946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9461"/>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5500"/>
                            </p:stCondLst>
                            <p:childTnLst>
                              <p:par>
                                <p:cTn id="46" presetID="15" presetClass="entr" presetSubtype="0" fill="hold" nodeType="afterEffect">
                                  <p:stCondLst>
                                    <p:cond delay="0"/>
                                  </p:stCondLst>
                                  <p:childTnLst>
                                    <p:set>
                                      <p:cBhvr>
                                        <p:cTn id="47" dur="1" fill="hold">
                                          <p:stCondLst>
                                            <p:cond delay="0"/>
                                          </p:stCondLst>
                                        </p:cTn>
                                        <p:tgtEl>
                                          <p:spTgt spid="19462"/>
                                        </p:tgtEl>
                                        <p:attrNameLst>
                                          <p:attrName>style.visibility</p:attrName>
                                        </p:attrNameLst>
                                      </p:cBhvr>
                                      <p:to>
                                        <p:strVal val="visible"/>
                                      </p:to>
                                    </p:set>
                                    <p:anim calcmode="lin" valueType="num">
                                      <p:cBhvr>
                                        <p:cTn id="48" dur="1000" fill="hold"/>
                                        <p:tgtEl>
                                          <p:spTgt spid="19462"/>
                                        </p:tgtEl>
                                        <p:attrNameLst>
                                          <p:attrName>ppt_w</p:attrName>
                                        </p:attrNameLst>
                                      </p:cBhvr>
                                      <p:tavLst>
                                        <p:tav tm="0">
                                          <p:val>
                                            <p:fltVal val="0"/>
                                          </p:val>
                                        </p:tav>
                                        <p:tav tm="100000">
                                          <p:val>
                                            <p:strVal val="#ppt_w"/>
                                          </p:val>
                                        </p:tav>
                                      </p:tavLst>
                                    </p:anim>
                                    <p:anim calcmode="lin" valueType="num">
                                      <p:cBhvr>
                                        <p:cTn id="49" dur="1000" fill="hold"/>
                                        <p:tgtEl>
                                          <p:spTgt spid="19462"/>
                                        </p:tgtEl>
                                        <p:attrNameLst>
                                          <p:attrName>ppt_h</p:attrName>
                                        </p:attrNameLst>
                                      </p:cBhvr>
                                      <p:tavLst>
                                        <p:tav tm="0">
                                          <p:val>
                                            <p:fltVal val="0"/>
                                          </p:val>
                                        </p:tav>
                                        <p:tav tm="100000">
                                          <p:val>
                                            <p:strVal val="#ppt_h"/>
                                          </p:val>
                                        </p:tav>
                                      </p:tavLst>
                                    </p:anim>
                                    <p:anim calcmode="lin" valueType="num">
                                      <p:cBhvr>
                                        <p:cTn id="50" dur="1000" fill="hold"/>
                                        <p:tgtEl>
                                          <p:spTgt spid="1946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9462"/>
                                        </p:tgtEl>
                                        <p:attrNameLst>
                                          <p:attrName>ppt_y</p:attrName>
                                        </p:attrNameLst>
                                      </p:cBhvr>
                                      <p:tavLst>
                                        <p:tav tm="0" fmla="#ppt_y+(sin(-2*pi*(1-$))*-#ppt_x+cos(-2*pi*(1-$))*(1-#ppt_y))*(1-$)">
                                          <p:val>
                                            <p:fltVal val="0"/>
                                          </p:val>
                                        </p:tav>
                                        <p:tav tm="100000">
                                          <p:val>
                                            <p:fltVal val="1"/>
                                          </p:val>
                                        </p:tav>
                                      </p:tavLst>
                                    </p:anim>
                                  </p:childTnLst>
                                </p:cTn>
                              </p:par>
                            </p:childTnLst>
                          </p:cTn>
                        </p:par>
                        <p:par>
                          <p:cTn id="52" fill="hold">
                            <p:stCondLst>
                              <p:cond delay="6500"/>
                            </p:stCondLst>
                            <p:childTnLst>
                              <p:par>
                                <p:cTn id="53" presetID="15" presetClass="entr" presetSubtype="0" fill="hold" nodeType="afterEffect">
                                  <p:stCondLst>
                                    <p:cond delay="0"/>
                                  </p:stCondLst>
                                  <p:childTnLst>
                                    <p:set>
                                      <p:cBhvr>
                                        <p:cTn id="54" dur="1" fill="hold">
                                          <p:stCondLst>
                                            <p:cond delay="0"/>
                                          </p:stCondLst>
                                        </p:cTn>
                                        <p:tgtEl>
                                          <p:spTgt spid="19463"/>
                                        </p:tgtEl>
                                        <p:attrNameLst>
                                          <p:attrName>style.visibility</p:attrName>
                                        </p:attrNameLst>
                                      </p:cBhvr>
                                      <p:to>
                                        <p:strVal val="visible"/>
                                      </p:to>
                                    </p:set>
                                    <p:anim calcmode="lin" valueType="num">
                                      <p:cBhvr>
                                        <p:cTn id="55" dur="1000" fill="hold"/>
                                        <p:tgtEl>
                                          <p:spTgt spid="19463"/>
                                        </p:tgtEl>
                                        <p:attrNameLst>
                                          <p:attrName>ppt_w</p:attrName>
                                        </p:attrNameLst>
                                      </p:cBhvr>
                                      <p:tavLst>
                                        <p:tav tm="0">
                                          <p:val>
                                            <p:fltVal val="0"/>
                                          </p:val>
                                        </p:tav>
                                        <p:tav tm="100000">
                                          <p:val>
                                            <p:strVal val="#ppt_w"/>
                                          </p:val>
                                        </p:tav>
                                      </p:tavLst>
                                    </p:anim>
                                    <p:anim calcmode="lin" valueType="num">
                                      <p:cBhvr>
                                        <p:cTn id="56" dur="1000" fill="hold"/>
                                        <p:tgtEl>
                                          <p:spTgt spid="19463"/>
                                        </p:tgtEl>
                                        <p:attrNameLst>
                                          <p:attrName>ppt_h</p:attrName>
                                        </p:attrNameLst>
                                      </p:cBhvr>
                                      <p:tavLst>
                                        <p:tav tm="0">
                                          <p:val>
                                            <p:fltVal val="0"/>
                                          </p:val>
                                        </p:tav>
                                        <p:tav tm="100000">
                                          <p:val>
                                            <p:strVal val="#ppt_h"/>
                                          </p:val>
                                        </p:tav>
                                      </p:tavLst>
                                    </p:anim>
                                    <p:anim calcmode="lin" valueType="num">
                                      <p:cBhvr>
                                        <p:cTn id="57" dur="1000" fill="hold"/>
                                        <p:tgtEl>
                                          <p:spTgt spid="1946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94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28625" y="642938"/>
            <a:ext cx="8229600" cy="1143000"/>
          </a:xfrm>
        </p:spPr>
        <p:txBody>
          <a:bodyPr/>
          <a:lstStyle/>
          <a:p>
            <a:pPr eaLnBrk="1" hangingPunct="1"/>
            <a:r>
              <a:rPr lang="es-MX" sz="2800" b="1" smtClean="0"/>
              <a:t>3. APOYO EN LA EDUCACIÓN E </a:t>
            </a:r>
            <a:br>
              <a:rPr lang="es-MX" sz="2800" b="1" smtClean="0"/>
            </a:br>
            <a:r>
              <a:rPr lang="es-MX" sz="2800" b="1" smtClean="0"/>
              <a:t>INFRAESTRUCTURA EDUCATIVA </a:t>
            </a:r>
            <a:endParaRPr lang="es-ES" sz="2800" smtClean="0"/>
          </a:p>
        </p:txBody>
      </p:sp>
      <p:sp>
        <p:nvSpPr>
          <p:cNvPr id="3" name="2 Marcador de contenido"/>
          <p:cNvSpPr>
            <a:spLocks noGrp="1"/>
          </p:cNvSpPr>
          <p:nvPr>
            <p:ph idx="1"/>
          </p:nvPr>
        </p:nvSpPr>
        <p:spPr>
          <a:xfrm>
            <a:off x="428625" y="1428750"/>
            <a:ext cx="4714875" cy="5286375"/>
          </a:xfrm>
        </p:spPr>
        <p:txBody>
          <a:bodyPr rtlCol="0">
            <a:noAutofit/>
          </a:bodyPr>
          <a:lstStyle/>
          <a:p>
            <a:pPr algn="just" eaLnBrk="1" fontAlgn="auto" hangingPunct="1">
              <a:spcAft>
                <a:spcPts val="0"/>
              </a:spcAft>
              <a:buFont typeface="Arial" pitchFamily="34" charset="0"/>
              <a:buNone/>
              <a:defRPr/>
            </a:pPr>
            <a:r>
              <a:rPr lang="es-MX" sz="1600" dirty="0" smtClean="0"/>
              <a:t>  </a:t>
            </a:r>
            <a:endParaRPr lang="es-MX" sz="1600" b="1" dirty="0" smtClean="0"/>
          </a:p>
          <a:p>
            <a:pPr marL="542925" indent="-542925" algn="just" eaLnBrk="1" fontAlgn="auto" hangingPunct="1">
              <a:spcAft>
                <a:spcPts val="0"/>
              </a:spcAft>
              <a:buFont typeface="Arial" pitchFamily="34" charset="0"/>
              <a:buNone/>
              <a:defRPr/>
            </a:pPr>
            <a:r>
              <a:rPr lang="es-MX" sz="1600" b="1" dirty="0" smtClean="0"/>
              <a:t>3.1</a:t>
            </a:r>
            <a:r>
              <a:rPr lang="es-MX" sz="1600" dirty="0" smtClean="0"/>
              <a:t> </a:t>
            </a:r>
            <a:r>
              <a:rPr lang="es-MX" sz="1700" b="1" dirty="0" smtClean="0"/>
              <a:t> Con el concurso de </a:t>
            </a:r>
            <a:r>
              <a:rPr lang="es-MX" sz="1700" b="1" dirty="0" err="1" smtClean="0"/>
              <a:t>Yachachics</a:t>
            </a:r>
            <a:r>
              <a:rPr lang="es-MX" sz="1700" b="1" dirty="0" smtClean="0"/>
              <a:t>  del Cusco, contratados por la FIC, se viene desarrollando Talleres sobre Tecnologías Productivas  a los alumnos de secundaria de  los Colegios de </a:t>
            </a:r>
            <a:r>
              <a:rPr lang="es-MX" sz="1700" b="1" dirty="0" err="1" smtClean="0"/>
              <a:t>Umasi</a:t>
            </a:r>
            <a:r>
              <a:rPr lang="es-MX" sz="1700" b="1" dirty="0" smtClean="0"/>
              <a:t>. Apongo, </a:t>
            </a:r>
            <a:r>
              <a:rPr lang="es-MX" sz="1700" b="1" dirty="0" err="1" smtClean="0"/>
              <a:t>Raccaya</a:t>
            </a:r>
            <a:r>
              <a:rPr lang="es-MX" sz="1700" b="1" dirty="0" smtClean="0"/>
              <a:t>, Taca y Canaria.</a:t>
            </a:r>
          </a:p>
          <a:p>
            <a:pPr marL="542925" indent="-542925" algn="just" eaLnBrk="1" fontAlgn="auto" hangingPunct="1">
              <a:spcAft>
                <a:spcPts val="0"/>
              </a:spcAft>
              <a:buFont typeface="Arial" pitchFamily="34" charset="0"/>
              <a:buNone/>
              <a:defRPr/>
            </a:pPr>
            <a:endParaRPr lang="es-MX" sz="1700" b="1" dirty="0" smtClean="0"/>
          </a:p>
          <a:p>
            <a:pPr marL="542925" indent="-542925" algn="just" eaLnBrk="1" fontAlgn="auto" hangingPunct="1">
              <a:spcAft>
                <a:spcPts val="0"/>
              </a:spcAft>
              <a:buFont typeface="Arial" pitchFamily="34" charset="0"/>
              <a:buNone/>
              <a:defRPr/>
            </a:pPr>
            <a:r>
              <a:rPr lang="es-MX" sz="1700" b="1" dirty="0" smtClean="0"/>
              <a:t>3.2  Bajo similar contexto, durante el 2008  se  efectuaron Talleres de capacitación sobre tejidos en telar a  mano, a los alumnos de los primeros años de secundaria.</a:t>
            </a:r>
          </a:p>
          <a:p>
            <a:pPr marL="542925" indent="-542925" algn="just" eaLnBrk="1" fontAlgn="auto" hangingPunct="1">
              <a:spcAft>
                <a:spcPts val="0"/>
              </a:spcAft>
              <a:buFont typeface="Arial" pitchFamily="34" charset="0"/>
              <a:buNone/>
              <a:defRPr/>
            </a:pPr>
            <a:endParaRPr lang="es-MX" sz="1700" b="1" dirty="0" smtClean="0"/>
          </a:p>
          <a:p>
            <a:pPr marL="542925" indent="-542925" algn="just" eaLnBrk="1" fontAlgn="auto" hangingPunct="1">
              <a:spcAft>
                <a:spcPts val="0"/>
              </a:spcAft>
              <a:buFont typeface="Arial" pitchFamily="34" charset="0"/>
              <a:buNone/>
              <a:defRPr/>
            </a:pPr>
            <a:r>
              <a:rPr lang="es-PE" sz="1700" b="1" dirty="0" smtClean="0"/>
              <a:t>3.3    Con el apoyo de su población se ha mejorado la infraestructura de la escuela </a:t>
            </a:r>
            <a:r>
              <a:rPr lang="es-PE" sz="1700" b="1" dirty="0" err="1" smtClean="0"/>
              <a:t>unidocente</a:t>
            </a:r>
            <a:r>
              <a:rPr lang="es-PE" sz="1700" b="1" dirty="0" smtClean="0"/>
              <a:t> del Pedregal. Se ha construido un pabellón y reacondicionado otro, para la instalación de un internado para el hospedaje de los niños que viven en zonas alejadas</a:t>
            </a:r>
            <a:endParaRPr lang="es-ES" sz="1700" b="1" dirty="0" smtClean="0"/>
          </a:p>
          <a:p>
            <a:pPr algn="just" eaLnBrk="1" fontAlgn="auto" hangingPunct="1">
              <a:spcAft>
                <a:spcPts val="0"/>
              </a:spcAft>
              <a:buFont typeface="Wingdings"/>
              <a:buChar char="Ø"/>
              <a:defRPr/>
            </a:pPr>
            <a:endParaRPr lang="es-MX" sz="1600" dirty="0" smtClean="0"/>
          </a:p>
        </p:txBody>
      </p:sp>
      <p:pic>
        <p:nvPicPr>
          <p:cNvPr id="20484" name="7 Imagen" descr="Viaje a Ayacucho 1 al 6 Octubre 2007 086.jpg"/>
          <p:cNvPicPr>
            <a:picLocks noChangeAspect="1"/>
          </p:cNvPicPr>
          <p:nvPr/>
        </p:nvPicPr>
        <p:blipFill>
          <a:blip r:embed="rId2" cstate="print"/>
          <a:srcRect/>
          <a:stretch>
            <a:fillRect/>
          </a:stretch>
        </p:blipFill>
        <p:spPr bwMode="auto">
          <a:xfrm>
            <a:off x="7429500" y="2428875"/>
            <a:ext cx="1571625" cy="2095500"/>
          </a:xfrm>
          <a:prstGeom prst="rect">
            <a:avLst/>
          </a:prstGeom>
          <a:noFill/>
          <a:ln w="9525">
            <a:noFill/>
            <a:miter lim="800000"/>
            <a:headEnd/>
            <a:tailEnd/>
          </a:ln>
        </p:spPr>
      </p:pic>
      <p:pic>
        <p:nvPicPr>
          <p:cNvPr id="20485" name="9 Imagen" descr="DSC00814"/>
          <p:cNvPicPr>
            <a:picLocks noChangeAspect="1" noChangeArrowheads="1"/>
          </p:cNvPicPr>
          <p:nvPr/>
        </p:nvPicPr>
        <p:blipFill>
          <a:blip r:embed="rId3" cstate="print"/>
          <a:srcRect/>
          <a:stretch>
            <a:fillRect/>
          </a:stretch>
        </p:blipFill>
        <p:spPr bwMode="auto">
          <a:xfrm>
            <a:off x="5214938" y="1714500"/>
            <a:ext cx="2071687" cy="1643063"/>
          </a:xfrm>
          <a:prstGeom prst="rect">
            <a:avLst/>
          </a:prstGeom>
          <a:noFill/>
          <a:ln w="9525">
            <a:noFill/>
            <a:miter lim="800000"/>
            <a:headEnd/>
            <a:tailEnd/>
          </a:ln>
        </p:spPr>
      </p:pic>
      <p:pic>
        <p:nvPicPr>
          <p:cNvPr id="20486" name="Imagen 1" descr="Pabellon para el internado en escuela de Pedregal"/>
          <p:cNvPicPr>
            <a:picLocks noChangeAspect="1" noChangeArrowheads="1"/>
          </p:cNvPicPr>
          <p:nvPr/>
        </p:nvPicPr>
        <p:blipFill>
          <a:blip r:embed="rId4" cstate="print"/>
          <a:srcRect/>
          <a:stretch>
            <a:fillRect/>
          </a:stretch>
        </p:blipFill>
        <p:spPr bwMode="auto">
          <a:xfrm>
            <a:off x="5929313" y="4714875"/>
            <a:ext cx="2357437" cy="1577975"/>
          </a:xfrm>
          <a:prstGeom prst="rect">
            <a:avLst/>
          </a:prstGeom>
          <a:noFill/>
          <a:ln w="9525">
            <a:noFill/>
            <a:miter lim="800000"/>
            <a:headEnd/>
            <a:tailEnd/>
          </a:ln>
        </p:spPr>
      </p:pic>
      <p:pic>
        <p:nvPicPr>
          <p:cNvPr id="20487" name="12 Imagen" descr="DSC01519.JPG"/>
          <p:cNvPicPr>
            <a:picLocks noChangeAspect="1"/>
          </p:cNvPicPr>
          <p:nvPr/>
        </p:nvPicPr>
        <p:blipFill>
          <a:blip r:embed="rId5" cstate="print"/>
          <a:srcRect/>
          <a:stretch>
            <a:fillRect/>
          </a:stretch>
        </p:blipFill>
        <p:spPr bwMode="auto">
          <a:xfrm>
            <a:off x="6357938" y="3429000"/>
            <a:ext cx="857250" cy="1109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1000"/>
                                        <p:tgtEl>
                                          <p:spTgt spid="2048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right)">
                                      <p:cBhvr>
                                        <p:cTn id="11" dur="500"/>
                                        <p:tgtEl>
                                          <p:spTgt spid="3">
                                            <p:txEl>
                                              <p:pRg st="0" end="0"/>
                                            </p:txEl>
                                          </p:spTgt>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500"/>
                                        <p:tgtEl>
                                          <p:spTgt spid="3">
                                            <p:txEl>
                                              <p:pRg st="3" end="3"/>
                                            </p:txEl>
                                          </p:spTgt>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right)">
                                      <p:cBhvr>
                                        <p:cTn id="23" dur="500"/>
                                        <p:tgtEl>
                                          <p:spTgt spid="3">
                                            <p:txEl>
                                              <p:pRg st="5" end="5"/>
                                            </p:txEl>
                                          </p:spTgt>
                                        </p:tgtEl>
                                      </p:cBhvr>
                                    </p:animEffect>
                                  </p:childTnLst>
                                </p:cTn>
                              </p:par>
                            </p:childTnLst>
                          </p:cTn>
                        </p:par>
                        <p:par>
                          <p:cTn id="24" fill="hold">
                            <p:stCondLst>
                              <p:cond delay="3000"/>
                            </p:stCondLst>
                            <p:childTnLst>
                              <p:par>
                                <p:cTn id="25" presetID="5" presetClass="entr" presetSubtype="10" fill="hold" nodeType="after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checkerboard(across)">
                                      <p:cBhvr>
                                        <p:cTn id="27" dur="500"/>
                                        <p:tgtEl>
                                          <p:spTgt spid="20484"/>
                                        </p:tgtEl>
                                      </p:cBhvr>
                                    </p:animEffect>
                                  </p:childTnLst>
                                </p:cTn>
                              </p:par>
                            </p:childTnLst>
                          </p:cTn>
                        </p:par>
                        <p:par>
                          <p:cTn id="28" fill="hold">
                            <p:stCondLst>
                              <p:cond delay="3500"/>
                            </p:stCondLst>
                            <p:childTnLst>
                              <p:par>
                                <p:cTn id="29" presetID="5" presetClass="entr" presetSubtype="10" fill="hold" nodeType="afterEffect">
                                  <p:stCondLst>
                                    <p:cond delay="0"/>
                                  </p:stCondLst>
                                  <p:childTnLst>
                                    <p:set>
                                      <p:cBhvr>
                                        <p:cTn id="30" dur="1" fill="hold">
                                          <p:stCondLst>
                                            <p:cond delay="0"/>
                                          </p:stCondLst>
                                        </p:cTn>
                                        <p:tgtEl>
                                          <p:spTgt spid="20485"/>
                                        </p:tgtEl>
                                        <p:attrNameLst>
                                          <p:attrName>style.visibility</p:attrName>
                                        </p:attrNameLst>
                                      </p:cBhvr>
                                      <p:to>
                                        <p:strVal val="visible"/>
                                      </p:to>
                                    </p:set>
                                    <p:animEffect transition="in" filter="checkerboard(across)">
                                      <p:cBhvr>
                                        <p:cTn id="31" dur="500"/>
                                        <p:tgtEl>
                                          <p:spTgt spid="20485"/>
                                        </p:tgtEl>
                                      </p:cBhvr>
                                    </p:animEffect>
                                  </p:childTnLst>
                                </p:cTn>
                              </p:par>
                            </p:childTnLst>
                          </p:cTn>
                        </p:par>
                        <p:par>
                          <p:cTn id="32" fill="hold">
                            <p:stCondLst>
                              <p:cond delay="4000"/>
                            </p:stCondLst>
                            <p:childTnLst>
                              <p:par>
                                <p:cTn id="33" presetID="5" presetClass="entr" presetSubtype="10" fill="hold" nodeType="afterEffect">
                                  <p:stCondLst>
                                    <p:cond delay="0"/>
                                  </p:stCondLst>
                                  <p:childTnLst>
                                    <p:set>
                                      <p:cBhvr>
                                        <p:cTn id="34" dur="1" fill="hold">
                                          <p:stCondLst>
                                            <p:cond delay="0"/>
                                          </p:stCondLst>
                                        </p:cTn>
                                        <p:tgtEl>
                                          <p:spTgt spid="20486"/>
                                        </p:tgtEl>
                                        <p:attrNameLst>
                                          <p:attrName>style.visibility</p:attrName>
                                        </p:attrNameLst>
                                      </p:cBhvr>
                                      <p:to>
                                        <p:strVal val="visible"/>
                                      </p:to>
                                    </p:set>
                                    <p:animEffect transition="in" filter="checkerboard(across)">
                                      <p:cBhvr>
                                        <p:cTn id="35" dur="500"/>
                                        <p:tgtEl>
                                          <p:spTgt spid="20486"/>
                                        </p:tgtEl>
                                      </p:cBhvr>
                                    </p:animEffect>
                                  </p:childTnLst>
                                </p:cTn>
                              </p:par>
                            </p:childTnLst>
                          </p:cTn>
                        </p:par>
                        <p:par>
                          <p:cTn id="36" fill="hold">
                            <p:stCondLst>
                              <p:cond delay="4500"/>
                            </p:stCondLst>
                            <p:childTnLst>
                              <p:par>
                                <p:cTn id="37" presetID="5" presetClass="entr" presetSubtype="10" fill="hold" nodeType="afterEffect">
                                  <p:stCondLst>
                                    <p:cond delay="0"/>
                                  </p:stCondLst>
                                  <p:childTnLst>
                                    <p:set>
                                      <p:cBhvr>
                                        <p:cTn id="38" dur="1" fill="hold">
                                          <p:stCondLst>
                                            <p:cond delay="0"/>
                                          </p:stCondLst>
                                        </p:cTn>
                                        <p:tgtEl>
                                          <p:spTgt spid="20487"/>
                                        </p:tgtEl>
                                        <p:attrNameLst>
                                          <p:attrName>style.visibility</p:attrName>
                                        </p:attrNameLst>
                                      </p:cBhvr>
                                      <p:to>
                                        <p:strVal val="visible"/>
                                      </p:to>
                                    </p:set>
                                    <p:animEffect transition="in" filter="checkerboard(across)">
                                      <p:cBhvr>
                                        <p:cTn id="39" dur="10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322388" y="1428750"/>
            <a:ext cx="6607175" cy="5586413"/>
          </a:xfrm>
          <a:prstGeom prst="rect">
            <a:avLst/>
          </a:prstGeom>
          <a:noFill/>
          <a:ln w="9525" algn="ctr">
            <a:noFill/>
            <a:miter lim="800000"/>
            <a:headEnd/>
            <a:tailEnd/>
          </a:ln>
        </p:spPr>
        <p:txBody>
          <a:bodyPr>
            <a:spAutoFit/>
          </a:bodyPr>
          <a:lstStyle/>
          <a:p>
            <a:pPr marL="447675" indent="-447675" algn="just" fontAlgn="auto">
              <a:spcBef>
                <a:spcPct val="50000"/>
              </a:spcBef>
              <a:spcAft>
                <a:spcPts val="0"/>
              </a:spcAft>
              <a:buFont typeface="Wingdings" pitchFamily="2" charset="2"/>
              <a:buChar char="§"/>
              <a:defRPr/>
            </a:pPr>
            <a:r>
              <a:rPr lang="es-ES" sz="2000" b="1" dirty="0">
                <a:solidFill>
                  <a:srgbClr val="080000"/>
                </a:solidFill>
                <a:latin typeface="+mn-lt"/>
              </a:rPr>
              <a:t>Descubierta por el Encomendero Español Antonio de Ore, en 1563.</a:t>
            </a:r>
          </a:p>
          <a:p>
            <a:pPr marL="447675" indent="-447675" algn="just" fontAlgn="auto">
              <a:spcBef>
                <a:spcPct val="50000"/>
              </a:spcBef>
              <a:spcAft>
                <a:spcPts val="0"/>
              </a:spcAft>
              <a:buFont typeface="Wingdings" pitchFamily="2" charset="2"/>
              <a:buChar char="§"/>
              <a:defRPr/>
            </a:pPr>
            <a:r>
              <a:rPr lang="es-ES" sz="2000" b="1" dirty="0">
                <a:solidFill>
                  <a:srgbClr val="080000"/>
                </a:solidFill>
                <a:latin typeface="+mn-lt"/>
              </a:rPr>
              <a:t>Los trabajos formales, fueron iniciados a pequeña escala en 1954 por Compañía minera Minas Canarias S.A.</a:t>
            </a:r>
          </a:p>
          <a:p>
            <a:pPr marL="447675" indent="-447675" algn="just" fontAlgn="auto">
              <a:spcBef>
                <a:spcPct val="50000"/>
              </a:spcBef>
              <a:spcAft>
                <a:spcPts val="0"/>
              </a:spcAft>
              <a:buFont typeface="Wingdings" pitchFamily="2" charset="2"/>
              <a:buChar char="§"/>
              <a:defRPr/>
            </a:pPr>
            <a:r>
              <a:rPr lang="es-ES" sz="2000" b="1" dirty="0">
                <a:solidFill>
                  <a:srgbClr val="080000"/>
                </a:solidFill>
                <a:latin typeface="+mn-lt"/>
              </a:rPr>
              <a:t>Hasta marzo 2005 estaba explotada por Cooperativa Minas Canarias Ltda. En Abril 2005, Catalina Huanca Sociedad Minera compra la mina y asume la administración.</a:t>
            </a:r>
          </a:p>
          <a:p>
            <a:pPr marL="447675" indent="-447675" algn="just" fontAlgn="auto">
              <a:spcBef>
                <a:spcPct val="50000"/>
              </a:spcBef>
              <a:spcAft>
                <a:spcPts val="0"/>
              </a:spcAft>
              <a:buFont typeface="Wingdings" pitchFamily="2" charset="2"/>
              <a:buChar char="§"/>
              <a:defRPr/>
            </a:pPr>
            <a:r>
              <a:rPr lang="es-ES" sz="2000" b="1" dirty="0">
                <a:solidFill>
                  <a:srgbClr val="080000"/>
                </a:solidFill>
                <a:latin typeface="+mn-lt"/>
              </a:rPr>
              <a:t>Es una mina poli metálica, produce Zinc, Plomo y Cobre.</a:t>
            </a:r>
          </a:p>
          <a:p>
            <a:pPr marL="447675" indent="-447675" algn="just" fontAlgn="auto">
              <a:spcBef>
                <a:spcPct val="50000"/>
              </a:spcBef>
              <a:spcAft>
                <a:spcPts val="0"/>
              </a:spcAft>
              <a:buFont typeface="Wingdings" pitchFamily="2" charset="2"/>
              <a:buChar char="§"/>
              <a:defRPr/>
            </a:pPr>
            <a:r>
              <a:rPr lang="es-ES" sz="2000" b="1" dirty="0">
                <a:solidFill>
                  <a:srgbClr val="080000"/>
                </a:solidFill>
                <a:latin typeface="+mn-lt"/>
              </a:rPr>
              <a:t>La Produ</a:t>
            </a:r>
            <a:r>
              <a:rPr lang="es-ES" sz="2000" b="1" dirty="0">
                <a:latin typeface="+mn-lt"/>
              </a:rPr>
              <a:t>cción minera se recibe con 300 TMD, actualmente incrementada a 1000 TMD.</a:t>
            </a:r>
          </a:p>
          <a:p>
            <a:pPr marL="447675" indent="-447675" algn="just" fontAlgn="auto">
              <a:spcBef>
                <a:spcPct val="50000"/>
              </a:spcBef>
              <a:spcAft>
                <a:spcPts val="0"/>
              </a:spcAft>
              <a:buFont typeface="Wingdings" pitchFamily="2" charset="2"/>
              <a:buChar char="§"/>
              <a:defRPr/>
            </a:pPr>
            <a:r>
              <a:rPr lang="es-ES" sz="2000" b="1" dirty="0">
                <a:latin typeface="+mn-lt"/>
              </a:rPr>
              <a:t>Ubicado en la CC de Taca, Distrito de Canaria, Prov. Víctor Fajardo, Ayacucho, a 197 </a:t>
            </a:r>
            <a:r>
              <a:rPr lang="es-ES" sz="2000" b="1" dirty="0" err="1">
                <a:latin typeface="+mn-lt"/>
              </a:rPr>
              <a:t>kms</a:t>
            </a:r>
            <a:r>
              <a:rPr lang="es-ES" sz="2000" b="1" dirty="0">
                <a:latin typeface="+mn-lt"/>
              </a:rPr>
              <a:t> al sur de Huamanga.</a:t>
            </a:r>
          </a:p>
          <a:p>
            <a:pPr algn="just" fontAlgn="auto">
              <a:spcBef>
                <a:spcPct val="50000"/>
              </a:spcBef>
              <a:spcAft>
                <a:spcPts val="0"/>
              </a:spcAft>
              <a:defRPr/>
            </a:pPr>
            <a:endParaRPr lang="es-ES" dirty="0">
              <a:solidFill>
                <a:srgbClr val="080000"/>
              </a:solidFill>
              <a:latin typeface="+mn-lt"/>
            </a:endParaRPr>
          </a:p>
        </p:txBody>
      </p:sp>
      <p:sp>
        <p:nvSpPr>
          <p:cNvPr id="5" name="1 Título"/>
          <p:cNvSpPr txBox="1">
            <a:spLocks/>
          </p:cNvSpPr>
          <p:nvPr/>
        </p:nvSpPr>
        <p:spPr>
          <a:xfrm>
            <a:off x="571500" y="500063"/>
            <a:ext cx="8229600" cy="1143000"/>
          </a:xfrm>
          <a:prstGeom prst="rect">
            <a:avLst/>
          </a:prstGeom>
        </p:spPr>
        <p:txBody>
          <a:bodyPr anchor="ctr">
            <a:normAutofit/>
          </a:bodyPr>
          <a:lstStyle/>
          <a:p>
            <a:pPr algn="ctr" fontAlgn="auto">
              <a:spcBef>
                <a:spcPct val="50000"/>
              </a:spcBef>
              <a:spcAft>
                <a:spcPts val="0"/>
              </a:spcAft>
              <a:defRPr/>
            </a:pPr>
            <a:r>
              <a:rPr lang="es-ES" sz="2800" b="1" dirty="0">
                <a:solidFill>
                  <a:srgbClr val="080000"/>
                </a:solidFill>
                <a:latin typeface="+mj-lt"/>
                <a:ea typeface="+mj-ea"/>
                <a:cs typeface="+mj-cs"/>
              </a:rPr>
              <a:t>BREVE RESEÑA DEL ORIGEN DE CATALINA HUANCA: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428625" y="1000125"/>
            <a:ext cx="4714875" cy="5857875"/>
          </a:xfrm>
        </p:spPr>
        <p:txBody>
          <a:bodyPr/>
          <a:lstStyle/>
          <a:p>
            <a:pPr algn="just" eaLnBrk="1" hangingPunct="1">
              <a:buFont typeface="Arial" pitchFamily="34" charset="0"/>
              <a:buNone/>
            </a:pPr>
            <a:r>
              <a:rPr lang="es-PE" sz="1600" b="1" smtClean="0"/>
              <a:t>3.4 </a:t>
            </a:r>
            <a:r>
              <a:rPr lang="es-PE" sz="1800" b="1" smtClean="0"/>
              <a:t>Programas de capacitación para el trabajo y generación de empleo temporal</a:t>
            </a:r>
            <a:r>
              <a:rPr lang="es-PE" sz="1600" b="1" smtClean="0"/>
              <a:t>.</a:t>
            </a:r>
            <a:r>
              <a:rPr lang="es-ES" sz="1600" smtClean="0"/>
              <a:t> </a:t>
            </a:r>
            <a:r>
              <a:rPr lang="es-PE" sz="1600" b="1" smtClean="0"/>
              <a:t>Se han desarrollado  programas de capacitación grupal y comunal, vinculadas a temáticas agrícolas y pecuarias  y otras actividades productivas.</a:t>
            </a:r>
          </a:p>
          <a:p>
            <a:pPr algn="just" eaLnBrk="1" hangingPunct="1">
              <a:buFont typeface="Arial" pitchFamily="34" charset="0"/>
              <a:buNone/>
            </a:pPr>
            <a:endParaRPr lang="es-ES" sz="1600" b="1" smtClean="0"/>
          </a:p>
          <a:p>
            <a:pPr algn="just" eaLnBrk="1" hangingPunct="1">
              <a:buFont typeface="Arial" pitchFamily="34" charset="0"/>
              <a:buNone/>
            </a:pPr>
            <a:r>
              <a:rPr lang="es-ES" sz="1600" b="1" smtClean="0"/>
              <a:t> 3.5 </a:t>
            </a:r>
            <a:r>
              <a:rPr lang="es-PE" sz="1800" b="1" smtClean="0"/>
              <a:t>Programa de Mochilas Escolares</a:t>
            </a:r>
            <a:r>
              <a:rPr lang="es-PE" sz="1800" smtClean="0"/>
              <a:t>.</a:t>
            </a:r>
            <a:r>
              <a:rPr lang="es-PE" sz="1600" smtClean="0"/>
              <a:t>-  </a:t>
            </a:r>
            <a:r>
              <a:rPr lang="es-PE" sz="1600" b="1" smtClean="0"/>
              <a:t>Se ha distribuido mas de 1,000 mochilas conteniendo útiles escolares, a los alumnos del nivel  primario y secundario de las escuelas y colegios de Umasi, Apongo, Raccaya, Uyuccasa, Taca y Canaria y a los niños de inicial de Umasi y Uyuccasa.    </a:t>
            </a:r>
          </a:p>
          <a:p>
            <a:pPr algn="just" eaLnBrk="1" hangingPunct="1">
              <a:buFont typeface="Arial" pitchFamily="34" charset="0"/>
              <a:buNone/>
            </a:pPr>
            <a:endParaRPr lang="es-PE" sz="1600" b="1" smtClean="0"/>
          </a:p>
          <a:p>
            <a:pPr algn="just" eaLnBrk="1" hangingPunct="1">
              <a:buFont typeface="Arial" pitchFamily="34" charset="0"/>
              <a:buNone/>
            </a:pPr>
            <a:r>
              <a:rPr lang="es-PE" sz="1600" b="1" smtClean="0"/>
              <a:t> 3.6 </a:t>
            </a:r>
            <a:r>
              <a:rPr lang="es-PE" sz="1800" b="1" smtClean="0"/>
              <a:t>Restauración de pabellones escolares.</a:t>
            </a:r>
            <a:r>
              <a:rPr lang="es-PE" sz="1800" smtClean="0"/>
              <a:t>-</a:t>
            </a:r>
            <a:r>
              <a:rPr lang="es-PE" sz="1600" smtClean="0"/>
              <a:t> </a:t>
            </a:r>
            <a:r>
              <a:rPr lang="es-PE" sz="1600" b="1" smtClean="0"/>
              <a:t>En Uyuccasa se financió la reconstrucción del Pabellón “A” del Colegio Secundario,  la reconstrucción total de baños de la Escuela Primaria, la construcción  de un nuevo ambiente de baños de la I.E. Inicial y el cercado de  dicha institución. En Apongo se  cambió el techo de calamina de la Escuela primaria. </a:t>
            </a:r>
            <a:endParaRPr lang="es-ES" sz="1600" b="1" smtClean="0"/>
          </a:p>
          <a:p>
            <a:pPr eaLnBrk="1" hangingPunct="1"/>
            <a:endParaRPr lang="es-ES" sz="1600" smtClean="0"/>
          </a:p>
        </p:txBody>
      </p:sp>
      <p:pic>
        <p:nvPicPr>
          <p:cNvPr id="21507" name="9 Imagen" descr="DSC01496.JPG"/>
          <p:cNvPicPr>
            <a:picLocks noChangeAspect="1"/>
          </p:cNvPicPr>
          <p:nvPr/>
        </p:nvPicPr>
        <p:blipFill>
          <a:blip r:embed="rId3" cstate="print"/>
          <a:srcRect/>
          <a:stretch>
            <a:fillRect/>
          </a:stretch>
        </p:blipFill>
        <p:spPr bwMode="auto">
          <a:xfrm>
            <a:off x="6357938" y="857250"/>
            <a:ext cx="1293812" cy="1724025"/>
          </a:xfrm>
          <a:prstGeom prst="rect">
            <a:avLst/>
          </a:prstGeom>
          <a:noFill/>
          <a:ln w="9525">
            <a:noFill/>
            <a:miter lim="800000"/>
            <a:headEnd/>
            <a:tailEnd/>
          </a:ln>
        </p:spPr>
      </p:pic>
      <p:pic>
        <p:nvPicPr>
          <p:cNvPr id="21508" name="11 Imagen" descr="Donación Paquetes Escolares -  Huancapampa.jpg"/>
          <p:cNvPicPr>
            <a:picLocks noChangeAspect="1"/>
          </p:cNvPicPr>
          <p:nvPr/>
        </p:nvPicPr>
        <p:blipFill>
          <a:blip r:embed="rId4" cstate="print"/>
          <a:srcRect/>
          <a:stretch>
            <a:fillRect/>
          </a:stretch>
        </p:blipFill>
        <p:spPr bwMode="auto">
          <a:xfrm>
            <a:off x="5786438" y="2714625"/>
            <a:ext cx="2571750" cy="1817688"/>
          </a:xfrm>
          <a:prstGeom prst="rect">
            <a:avLst/>
          </a:prstGeom>
          <a:noFill/>
          <a:ln w="9525">
            <a:noFill/>
            <a:miter lim="800000"/>
            <a:headEnd/>
            <a:tailEnd/>
          </a:ln>
        </p:spPr>
      </p:pic>
      <p:pic>
        <p:nvPicPr>
          <p:cNvPr id="14" name="Picture 7" descr="requisionesperosnalRRHH 006"/>
          <p:cNvPicPr>
            <a:picLocks noChangeAspect="1" noChangeArrowheads="1"/>
          </p:cNvPicPr>
          <p:nvPr/>
        </p:nvPicPr>
        <p:blipFill>
          <a:blip r:embed="rId5" cstate="print"/>
          <a:srcRect/>
          <a:stretch>
            <a:fillRect/>
          </a:stretch>
        </p:blipFill>
        <p:spPr bwMode="auto">
          <a:xfrm>
            <a:off x="5500688" y="4857750"/>
            <a:ext cx="3140075" cy="1344613"/>
          </a:xfrm>
          <a:prstGeom prst="rect">
            <a:avLst/>
          </a:prstGeom>
          <a:noFill/>
          <a:ln w="1587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1000"/>
                                        <p:tgtEl>
                                          <p:spTgt spid="21506">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animEffect transition="in" filter="wipe(left)">
                                      <p:cBhvr>
                                        <p:cTn id="11" dur="1000"/>
                                        <p:tgtEl>
                                          <p:spTgt spid="21506">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animEffect transition="in" filter="wipe(left)">
                                      <p:cBhvr>
                                        <p:cTn id="15" dur="1000"/>
                                        <p:tgtEl>
                                          <p:spTgt spid="21506">
                                            <p:txEl>
                                              <p:pRg st="4" end="4"/>
                                            </p:txEl>
                                          </p:spTgt>
                                        </p:tgtEl>
                                      </p:cBhvr>
                                    </p:animEffect>
                                  </p:childTnLst>
                                </p:cTn>
                              </p:par>
                            </p:childTnLst>
                          </p:cTn>
                        </p:par>
                        <p:par>
                          <p:cTn id="16" fill="hold">
                            <p:stCondLst>
                              <p:cond delay="3000"/>
                            </p:stCondLst>
                            <p:childTnLst>
                              <p:par>
                                <p:cTn id="17" presetID="52" presetClass="entr" presetSubtype="0" fill="hold" nodeType="afterEffect">
                                  <p:stCondLst>
                                    <p:cond delay="0"/>
                                  </p:stCondLst>
                                  <p:childTnLst>
                                    <p:set>
                                      <p:cBhvr>
                                        <p:cTn id="18" dur="1" fill="hold">
                                          <p:stCondLst>
                                            <p:cond delay="0"/>
                                          </p:stCondLst>
                                        </p:cTn>
                                        <p:tgtEl>
                                          <p:spTgt spid="21507"/>
                                        </p:tgtEl>
                                        <p:attrNameLst>
                                          <p:attrName>style.visibility</p:attrName>
                                        </p:attrNameLst>
                                      </p:cBhvr>
                                      <p:to>
                                        <p:strVal val="visible"/>
                                      </p:to>
                                    </p:set>
                                    <p:animScale>
                                      <p:cBhvr>
                                        <p:cTn id="19" dur="1000" decel="50000" fill="hold">
                                          <p:stCondLst>
                                            <p:cond delay="0"/>
                                          </p:stCondLst>
                                        </p:cTn>
                                        <p:tgtEl>
                                          <p:spTgt spid="215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507"/>
                                        </p:tgtEl>
                                        <p:attrNameLst>
                                          <p:attrName>ppt_x</p:attrName>
                                          <p:attrName>ppt_y</p:attrName>
                                        </p:attrNameLst>
                                      </p:cBhvr>
                                    </p:animMotion>
                                    <p:animEffect transition="in" filter="fade">
                                      <p:cBhvr>
                                        <p:cTn id="21" dur="1000"/>
                                        <p:tgtEl>
                                          <p:spTgt spid="21507"/>
                                        </p:tgtEl>
                                      </p:cBhvr>
                                    </p:animEffect>
                                  </p:childTnLst>
                                </p:cTn>
                              </p:par>
                            </p:childTnLst>
                          </p:cTn>
                        </p:par>
                        <p:par>
                          <p:cTn id="22" fill="hold">
                            <p:stCondLst>
                              <p:cond delay="4000"/>
                            </p:stCondLst>
                            <p:childTnLst>
                              <p:par>
                                <p:cTn id="23" presetID="52" presetClass="entr" presetSubtype="0" fill="hold" nodeType="afterEffect">
                                  <p:stCondLst>
                                    <p:cond delay="0"/>
                                  </p:stCondLst>
                                  <p:childTnLst>
                                    <p:set>
                                      <p:cBhvr>
                                        <p:cTn id="24" dur="1" fill="hold">
                                          <p:stCondLst>
                                            <p:cond delay="0"/>
                                          </p:stCondLst>
                                        </p:cTn>
                                        <p:tgtEl>
                                          <p:spTgt spid="21508"/>
                                        </p:tgtEl>
                                        <p:attrNameLst>
                                          <p:attrName>style.visibility</p:attrName>
                                        </p:attrNameLst>
                                      </p:cBhvr>
                                      <p:to>
                                        <p:strVal val="visible"/>
                                      </p:to>
                                    </p:set>
                                    <p:animScale>
                                      <p:cBhvr>
                                        <p:cTn id="25" dur="1000" decel="50000" fill="hold">
                                          <p:stCondLst>
                                            <p:cond delay="0"/>
                                          </p:stCondLst>
                                        </p:cTn>
                                        <p:tgtEl>
                                          <p:spTgt spid="215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1508"/>
                                        </p:tgtEl>
                                        <p:attrNameLst>
                                          <p:attrName>ppt_x</p:attrName>
                                          <p:attrName>ppt_y</p:attrName>
                                        </p:attrNameLst>
                                      </p:cBhvr>
                                    </p:animMotion>
                                    <p:animEffect transition="in" filter="fade">
                                      <p:cBhvr>
                                        <p:cTn id="27" dur="1000"/>
                                        <p:tgtEl>
                                          <p:spTgt spid="21508"/>
                                        </p:tgtEl>
                                      </p:cBhvr>
                                    </p:animEffect>
                                  </p:childTnLst>
                                </p:cTn>
                              </p:par>
                            </p:childTnLst>
                          </p:cTn>
                        </p:par>
                        <p:par>
                          <p:cTn id="28" fill="hold">
                            <p:stCondLst>
                              <p:cond delay="5000"/>
                            </p:stCondLst>
                            <p:childTnLst>
                              <p:par>
                                <p:cTn id="29" presetID="5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Scale>
                                      <p:cBhvr>
                                        <p:cTn id="31"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4"/>
                                        </p:tgtEl>
                                        <p:attrNameLst>
                                          <p:attrName>ppt_x</p:attrName>
                                          <p:attrName>ppt_y</p:attrName>
                                        </p:attrNameLst>
                                      </p:cBhvr>
                                    </p:animMotion>
                                    <p:animEffect transition="in" filter="fade">
                                      <p:cBhvr>
                                        <p:cTn id="3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571500" y="500063"/>
            <a:ext cx="8229600" cy="1143000"/>
          </a:xfrm>
        </p:spPr>
        <p:txBody>
          <a:bodyPr/>
          <a:lstStyle/>
          <a:p>
            <a:pPr eaLnBrk="1" hangingPunct="1"/>
            <a:r>
              <a:rPr lang="es-MX" sz="2800" b="1" smtClean="0"/>
              <a:t>4. PROYECTOS PRODUCTIVOS</a:t>
            </a:r>
            <a:endParaRPr lang="es-ES" sz="2800" smtClean="0"/>
          </a:p>
        </p:txBody>
      </p:sp>
      <p:sp>
        <p:nvSpPr>
          <p:cNvPr id="22531" name="2 Marcador de contenido"/>
          <p:cNvSpPr>
            <a:spLocks noGrp="1"/>
          </p:cNvSpPr>
          <p:nvPr>
            <p:ph idx="1"/>
          </p:nvPr>
        </p:nvSpPr>
        <p:spPr>
          <a:xfrm>
            <a:off x="500063" y="1357313"/>
            <a:ext cx="4500562" cy="5286375"/>
          </a:xfrm>
        </p:spPr>
        <p:txBody>
          <a:bodyPr/>
          <a:lstStyle/>
          <a:p>
            <a:pPr algn="just" eaLnBrk="1" hangingPunct="1">
              <a:buFont typeface="Arial" pitchFamily="34" charset="0"/>
              <a:buNone/>
            </a:pPr>
            <a:r>
              <a:rPr lang="es-PE" sz="2000" b="1" smtClean="0"/>
              <a:t>4.1 Promoción de la Tara y otros cultivos </a:t>
            </a:r>
          </a:p>
          <a:p>
            <a:pPr algn="just" eaLnBrk="1" hangingPunct="1">
              <a:buFont typeface="Arial" pitchFamily="34" charset="0"/>
              <a:buNone/>
            </a:pPr>
            <a:r>
              <a:rPr lang="es-PE" sz="1800" b="1" smtClean="0"/>
              <a:t> </a:t>
            </a:r>
            <a:endParaRPr lang="es-ES" sz="1800" smtClean="0"/>
          </a:p>
          <a:p>
            <a:pPr algn="just" eaLnBrk="1" hangingPunct="1"/>
            <a:r>
              <a:rPr lang="es-PE" sz="1600" b="1" smtClean="0"/>
              <a:t>En el 2008 se inició la producción de plantones de tara en viveros instalados en las CCs de Apongo, Raccaya, Cayhua y Canaria. </a:t>
            </a:r>
          </a:p>
          <a:p>
            <a:pPr algn="just" eaLnBrk="1" hangingPunct="1">
              <a:buFont typeface="Arial" pitchFamily="34" charset="0"/>
              <a:buNone/>
            </a:pPr>
            <a:r>
              <a:rPr lang="es-PE" sz="1600" b="1" smtClean="0"/>
              <a:t> </a:t>
            </a:r>
            <a:endParaRPr lang="es-ES" sz="1600" b="1" smtClean="0"/>
          </a:p>
          <a:p>
            <a:pPr algn="just" eaLnBrk="1" hangingPunct="1"/>
            <a:r>
              <a:rPr lang="es-PE" sz="1600" b="1" smtClean="0"/>
              <a:t>Adicionalmente, un grupo de 19 comuneras de Canaria inició  la producción de un 2do lote en invernaderos que se han instalado.</a:t>
            </a:r>
          </a:p>
          <a:p>
            <a:pPr algn="just" eaLnBrk="1" hangingPunct="1">
              <a:buFont typeface="Arial" pitchFamily="34" charset="0"/>
              <a:buNone/>
            </a:pPr>
            <a:endParaRPr lang="es-ES" sz="1600" b="1" smtClean="0"/>
          </a:p>
          <a:p>
            <a:pPr algn="just" eaLnBrk="1" hangingPunct="1"/>
            <a:r>
              <a:rPr lang="es-PE" sz="1600" b="1" smtClean="0"/>
              <a:t>A fines de Dic2008 se instalaron 33,600 plantones en las CCs del entorno a CH, de los cuales 16,500 de Tara, 1,000 de Sauco y 16,100 de frutícolas.</a:t>
            </a:r>
          </a:p>
          <a:p>
            <a:pPr algn="just" eaLnBrk="1" hangingPunct="1"/>
            <a:endParaRPr lang="es-PE" sz="1600" b="1" smtClean="0"/>
          </a:p>
          <a:p>
            <a:pPr algn="just" eaLnBrk="1" hangingPunct="1"/>
            <a:r>
              <a:rPr lang="es-PE" sz="1600" b="1" smtClean="0"/>
              <a:t>Durante el 2009 se  instalaran 55,000 plantones,  de los cuales 37,000 serán de Tara 10,000 de Pino,  2,500 de Sauco, 2,500 Seticio y 3,000 frutales.	</a:t>
            </a:r>
            <a:endParaRPr lang="es-ES" sz="1600" b="1" smtClean="0"/>
          </a:p>
          <a:p>
            <a:pPr algn="just" eaLnBrk="1" hangingPunct="1">
              <a:buFont typeface="Arial" pitchFamily="34" charset="0"/>
              <a:buNone/>
            </a:pPr>
            <a:endParaRPr lang="es-ES" sz="1600" b="1" smtClean="0"/>
          </a:p>
        </p:txBody>
      </p:sp>
      <p:grpSp>
        <p:nvGrpSpPr>
          <p:cNvPr id="22532" name="3 Grupo"/>
          <p:cNvGrpSpPr>
            <a:grpSpLocks/>
          </p:cNvGrpSpPr>
          <p:nvPr/>
        </p:nvGrpSpPr>
        <p:grpSpPr bwMode="auto">
          <a:xfrm>
            <a:off x="1857375" y="0"/>
            <a:ext cx="7286625" cy="642938"/>
            <a:chOff x="1714480" y="0"/>
            <a:chExt cx="7429521" cy="642918"/>
          </a:xfrm>
        </p:grpSpPr>
        <p:pic>
          <p:nvPicPr>
            <p:cNvPr id="22537" name="4 Imagen" descr="Imagen1.png"/>
            <p:cNvPicPr>
              <a:picLocks noChangeAspect="1"/>
            </p:cNvPicPr>
            <p:nvPr/>
          </p:nvPicPr>
          <p:blipFill>
            <a:blip r:embed="rId2" cstate="print"/>
            <a:srcRect/>
            <a:stretch>
              <a:fillRect/>
            </a:stretch>
          </p:blipFill>
          <p:spPr bwMode="auto">
            <a:xfrm>
              <a:off x="1714480" y="0"/>
              <a:ext cx="4286280" cy="632383"/>
            </a:xfrm>
            <a:prstGeom prst="rect">
              <a:avLst/>
            </a:prstGeom>
            <a:noFill/>
            <a:ln w="9525">
              <a:noFill/>
              <a:miter lim="800000"/>
              <a:headEnd/>
              <a:tailEnd/>
            </a:ln>
          </p:spPr>
        </p:pic>
        <p:pic>
          <p:nvPicPr>
            <p:cNvPr id="22538" name="5 Imagen" descr="Imagen2.emf"/>
            <p:cNvPicPr>
              <a:picLocks noChangeAspect="1"/>
            </p:cNvPicPr>
            <p:nvPr/>
          </p:nvPicPr>
          <p:blipFill>
            <a:blip r:embed="rId3" cstate="print"/>
            <a:srcRect t="9094" r="25594"/>
            <a:stretch>
              <a:fillRect/>
            </a:stretch>
          </p:blipFill>
          <p:spPr bwMode="auto">
            <a:xfrm>
              <a:off x="6000761" y="0"/>
              <a:ext cx="3143240" cy="642918"/>
            </a:xfrm>
            <a:prstGeom prst="rect">
              <a:avLst/>
            </a:prstGeom>
            <a:noFill/>
            <a:ln w="9525">
              <a:noFill/>
              <a:miter lim="800000"/>
              <a:headEnd/>
              <a:tailEnd/>
            </a:ln>
          </p:spPr>
        </p:pic>
      </p:grpSp>
      <p:pic>
        <p:nvPicPr>
          <p:cNvPr id="22533" name="6 Imagen" descr="Imagen CHU.png"/>
          <p:cNvPicPr>
            <a:picLocks noChangeAspect="1"/>
          </p:cNvPicPr>
          <p:nvPr/>
        </p:nvPicPr>
        <p:blipFill>
          <a:blip r:embed="rId4" cstate="print"/>
          <a:srcRect/>
          <a:stretch>
            <a:fillRect/>
          </a:stretch>
        </p:blipFill>
        <p:spPr bwMode="auto">
          <a:xfrm>
            <a:off x="0" y="214313"/>
            <a:ext cx="1824038" cy="357187"/>
          </a:xfrm>
          <a:prstGeom prst="rect">
            <a:avLst/>
          </a:prstGeom>
          <a:noFill/>
          <a:ln w="9525">
            <a:noFill/>
            <a:miter lim="800000"/>
            <a:headEnd/>
            <a:tailEnd/>
          </a:ln>
        </p:spPr>
      </p:pic>
      <p:pic>
        <p:nvPicPr>
          <p:cNvPr id="22534" name="7 Imagen" descr="DSC01309.JPG"/>
          <p:cNvPicPr>
            <a:picLocks noChangeAspect="1"/>
          </p:cNvPicPr>
          <p:nvPr/>
        </p:nvPicPr>
        <p:blipFill>
          <a:blip r:embed="rId5" cstate="print"/>
          <a:srcRect/>
          <a:stretch>
            <a:fillRect/>
          </a:stretch>
        </p:blipFill>
        <p:spPr bwMode="auto">
          <a:xfrm>
            <a:off x="5429250" y="3071813"/>
            <a:ext cx="2166938" cy="1625600"/>
          </a:xfrm>
          <a:prstGeom prst="rect">
            <a:avLst/>
          </a:prstGeom>
          <a:noFill/>
          <a:ln w="9525">
            <a:noFill/>
            <a:miter lim="800000"/>
            <a:headEnd/>
            <a:tailEnd/>
          </a:ln>
        </p:spPr>
      </p:pic>
      <p:pic>
        <p:nvPicPr>
          <p:cNvPr id="22535" name="8 Imagen" descr="DSC01256.JPG"/>
          <p:cNvPicPr>
            <a:picLocks noChangeAspect="1"/>
          </p:cNvPicPr>
          <p:nvPr/>
        </p:nvPicPr>
        <p:blipFill>
          <a:blip r:embed="rId6" cstate="print"/>
          <a:srcRect/>
          <a:stretch>
            <a:fillRect/>
          </a:stretch>
        </p:blipFill>
        <p:spPr bwMode="auto">
          <a:xfrm>
            <a:off x="6786563" y="4857750"/>
            <a:ext cx="2071687" cy="1554163"/>
          </a:xfrm>
          <a:prstGeom prst="rect">
            <a:avLst/>
          </a:prstGeom>
          <a:noFill/>
          <a:ln w="9525">
            <a:noFill/>
            <a:miter lim="800000"/>
            <a:headEnd/>
            <a:tailEnd/>
          </a:ln>
        </p:spPr>
      </p:pic>
      <p:pic>
        <p:nvPicPr>
          <p:cNvPr id="22536" name="9 Imagen" descr="DSC01247.JPG"/>
          <p:cNvPicPr>
            <a:picLocks noChangeAspect="1"/>
          </p:cNvPicPr>
          <p:nvPr/>
        </p:nvPicPr>
        <p:blipFill>
          <a:blip r:embed="rId7" cstate="print"/>
          <a:srcRect/>
          <a:stretch>
            <a:fillRect/>
          </a:stretch>
        </p:blipFill>
        <p:spPr bwMode="auto">
          <a:xfrm>
            <a:off x="6715125" y="1357313"/>
            <a:ext cx="2095500"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1000"/>
                                        <p:tgtEl>
                                          <p:spTgt spid="2253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wipe(left)">
                                      <p:cBhvr>
                                        <p:cTn id="11" dur="1000"/>
                                        <p:tgtEl>
                                          <p:spTgt spid="22531">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wipe(left)">
                                      <p:cBhvr>
                                        <p:cTn id="15" dur="1000"/>
                                        <p:tgtEl>
                                          <p:spTgt spid="22531">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wipe(left)">
                                      <p:cBhvr>
                                        <p:cTn id="19" dur="1000"/>
                                        <p:tgtEl>
                                          <p:spTgt spid="22531">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Effect transition="in" filter="wipe(left)">
                                      <p:cBhvr>
                                        <p:cTn id="23" dur="1000"/>
                                        <p:tgtEl>
                                          <p:spTgt spid="22531">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left)">
                                      <p:cBhvr>
                                        <p:cTn id="27" dur="1000"/>
                                        <p:tgtEl>
                                          <p:spTgt spid="22531">
                                            <p:txEl>
                                              <p:pRg st="4" end="4"/>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Effect transition="in" filter="wipe(left)">
                                      <p:cBhvr>
                                        <p:cTn id="31" dur="1000"/>
                                        <p:tgtEl>
                                          <p:spTgt spid="22531">
                                            <p:txEl>
                                              <p:pRg st="6" end="6"/>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22531">
                                            <p:txEl>
                                              <p:pRg st="8" end="8"/>
                                            </p:txEl>
                                          </p:spTgt>
                                        </p:tgtEl>
                                        <p:attrNameLst>
                                          <p:attrName>style.visibility</p:attrName>
                                        </p:attrNameLst>
                                      </p:cBhvr>
                                      <p:to>
                                        <p:strVal val="visible"/>
                                      </p:to>
                                    </p:set>
                                    <p:animEffect transition="in" filter="wipe(left)">
                                      <p:cBhvr>
                                        <p:cTn id="35" dur="1000"/>
                                        <p:tgtEl>
                                          <p:spTgt spid="22531">
                                            <p:txEl>
                                              <p:pRg st="8" end="8"/>
                                            </p:txEl>
                                          </p:spTgt>
                                        </p:tgtEl>
                                      </p:cBhvr>
                                    </p:animEffect>
                                  </p:childTnLst>
                                </p:cTn>
                              </p:par>
                            </p:childTnLst>
                          </p:cTn>
                        </p:par>
                        <p:par>
                          <p:cTn id="36" fill="hold">
                            <p:stCondLst>
                              <p:cond delay="8000"/>
                            </p:stCondLst>
                            <p:childTnLst>
                              <p:par>
                                <p:cTn id="37" presetID="24" presetClass="entr" presetSubtype="0" fill="hold" nodeType="afterEffect">
                                  <p:stCondLst>
                                    <p:cond delay="0"/>
                                  </p:stCondLst>
                                  <p:childTnLst>
                                    <p:set>
                                      <p:cBhvr>
                                        <p:cTn id="38" dur="1" fill="hold">
                                          <p:stCondLst>
                                            <p:cond delay="0"/>
                                          </p:stCondLst>
                                        </p:cTn>
                                        <p:tgtEl>
                                          <p:spTgt spid="22534"/>
                                        </p:tgtEl>
                                        <p:attrNameLst>
                                          <p:attrName>style.visibility</p:attrName>
                                        </p:attrNameLst>
                                      </p:cBhvr>
                                      <p:to>
                                        <p:strVal val="visible"/>
                                      </p:to>
                                    </p:set>
                                    <p:anim to="" calcmode="lin" valueType="num">
                                      <p:cBhvr>
                                        <p:cTn id="39" dur="1" fill="hold"/>
                                        <p:tgtEl>
                                          <p:spTgt spid="22534"/>
                                        </p:tgtEl>
                                        <p:attrNameLst>
                                          <p:attrName/>
                                        </p:attrNameLst>
                                      </p:cBhvr>
                                    </p:anim>
                                  </p:childTnLst>
                                </p:cTn>
                              </p:par>
                            </p:childTnLst>
                          </p:cTn>
                        </p:par>
                        <p:par>
                          <p:cTn id="40" fill="hold">
                            <p:stCondLst>
                              <p:cond delay="8000"/>
                            </p:stCondLst>
                            <p:childTnLst>
                              <p:par>
                                <p:cTn id="41" presetID="24" presetClass="entr" presetSubtype="0" fill="hold" nodeType="afterEffect">
                                  <p:stCondLst>
                                    <p:cond delay="0"/>
                                  </p:stCondLst>
                                  <p:childTnLst>
                                    <p:set>
                                      <p:cBhvr>
                                        <p:cTn id="42" dur="1" fill="hold">
                                          <p:stCondLst>
                                            <p:cond delay="0"/>
                                          </p:stCondLst>
                                        </p:cTn>
                                        <p:tgtEl>
                                          <p:spTgt spid="22535"/>
                                        </p:tgtEl>
                                        <p:attrNameLst>
                                          <p:attrName>style.visibility</p:attrName>
                                        </p:attrNameLst>
                                      </p:cBhvr>
                                      <p:to>
                                        <p:strVal val="visible"/>
                                      </p:to>
                                    </p:set>
                                    <p:anim to="" calcmode="lin" valueType="num">
                                      <p:cBhvr>
                                        <p:cTn id="43" dur="1" fill="hold"/>
                                        <p:tgtEl>
                                          <p:spTgt spid="22535"/>
                                        </p:tgtEl>
                                        <p:attrNameLst>
                                          <p:attrName/>
                                        </p:attrNameLst>
                                      </p:cBhvr>
                                    </p:anim>
                                  </p:childTnLst>
                                </p:cTn>
                              </p:par>
                            </p:childTnLst>
                          </p:cTn>
                        </p:par>
                        <p:par>
                          <p:cTn id="44" fill="hold">
                            <p:stCondLst>
                              <p:cond delay="8000"/>
                            </p:stCondLst>
                            <p:childTnLst>
                              <p:par>
                                <p:cTn id="45" presetID="24" presetClass="entr" presetSubtype="0" fill="hold" nodeType="afterEffect">
                                  <p:stCondLst>
                                    <p:cond delay="0"/>
                                  </p:stCondLst>
                                  <p:childTnLst>
                                    <p:set>
                                      <p:cBhvr>
                                        <p:cTn id="46" dur="1" fill="hold">
                                          <p:stCondLst>
                                            <p:cond delay="0"/>
                                          </p:stCondLst>
                                        </p:cTn>
                                        <p:tgtEl>
                                          <p:spTgt spid="22536"/>
                                        </p:tgtEl>
                                        <p:attrNameLst>
                                          <p:attrName>style.visibility</p:attrName>
                                        </p:attrNameLst>
                                      </p:cBhvr>
                                      <p:to>
                                        <p:strVal val="visible"/>
                                      </p:to>
                                    </p:set>
                                    <p:anim to="" calcmode="lin" valueType="num">
                                      <p:cBhvr>
                                        <p:cTn id="47" dur="1" fill="hold"/>
                                        <p:tgtEl>
                                          <p:spTgt spid="225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pPr eaLnBrk="1" hangingPunct="1"/>
            <a:r>
              <a:rPr lang="es-MX" smtClean="0"/>
              <a:t>  </a:t>
            </a:r>
            <a:endParaRPr lang="es-ES" smtClean="0"/>
          </a:p>
        </p:txBody>
      </p:sp>
      <p:grpSp>
        <p:nvGrpSpPr>
          <p:cNvPr id="23555" name="3 Grupo"/>
          <p:cNvGrpSpPr>
            <a:grpSpLocks/>
          </p:cNvGrpSpPr>
          <p:nvPr/>
        </p:nvGrpSpPr>
        <p:grpSpPr bwMode="auto">
          <a:xfrm>
            <a:off x="1857375" y="0"/>
            <a:ext cx="7286625" cy="642938"/>
            <a:chOff x="1714480" y="0"/>
            <a:chExt cx="7429521" cy="642918"/>
          </a:xfrm>
        </p:grpSpPr>
        <p:pic>
          <p:nvPicPr>
            <p:cNvPr id="23561" name="4 Imagen" descr="Imagen1.png"/>
            <p:cNvPicPr>
              <a:picLocks noChangeAspect="1"/>
            </p:cNvPicPr>
            <p:nvPr/>
          </p:nvPicPr>
          <p:blipFill>
            <a:blip r:embed="rId2" cstate="print"/>
            <a:srcRect/>
            <a:stretch>
              <a:fillRect/>
            </a:stretch>
          </p:blipFill>
          <p:spPr bwMode="auto">
            <a:xfrm>
              <a:off x="1714480" y="0"/>
              <a:ext cx="4286280" cy="632383"/>
            </a:xfrm>
            <a:prstGeom prst="rect">
              <a:avLst/>
            </a:prstGeom>
            <a:noFill/>
            <a:ln w="9525">
              <a:noFill/>
              <a:miter lim="800000"/>
              <a:headEnd/>
              <a:tailEnd/>
            </a:ln>
          </p:spPr>
        </p:pic>
        <p:pic>
          <p:nvPicPr>
            <p:cNvPr id="23562" name="5 Imagen" descr="Imagen2.emf"/>
            <p:cNvPicPr>
              <a:picLocks noChangeAspect="1"/>
            </p:cNvPicPr>
            <p:nvPr/>
          </p:nvPicPr>
          <p:blipFill>
            <a:blip r:embed="rId3" cstate="print"/>
            <a:srcRect t="9094" r="25594"/>
            <a:stretch>
              <a:fillRect/>
            </a:stretch>
          </p:blipFill>
          <p:spPr bwMode="auto">
            <a:xfrm>
              <a:off x="6000761" y="0"/>
              <a:ext cx="3143240" cy="642918"/>
            </a:xfrm>
            <a:prstGeom prst="rect">
              <a:avLst/>
            </a:prstGeom>
            <a:noFill/>
            <a:ln w="9525">
              <a:noFill/>
              <a:miter lim="800000"/>
              <a:headEnd/>
              <a:tailEnd/>
            </a:ln>
          </p:spPr>
        </p:pic>
      </p:grpSp>
      <p:pic>
        <p:nvPicPr>
          <p:cNvPr id="23556" name="6 Imagen" descr="Imagen CHU.png"/>
          <p:cNvPicPr>
            <a:picLocks noChangeAspect="1"/>
          </p:cNvPicPr>
          <p:nvPr/>
        </p:nvPicPr>
        <p:blipFill>
          <a:blip r:embed="rId4" cstate="print"/>
          <a:srcRect/>
          <a:stretch>
            <a:fillRect/>
          </a:stretch>
        </p:blipFill>
        <p:spPr bwMode="auto">
          <a:xfrm>
            <a:off x="0" y="214313"/>
            <a:ext cx="1824038" cy="357187"/>
          </a:xfrm>
          <a:prstGeom prst="rect">
            <a:avLst/>
          </a:prstGeom>
          <a:noFill/>
          <a:ln w="9525">
            <a:noFill/>
            <a:miter lim="800000"/>
            <a:headEnd/>
            <a:tailEnd/>
          </a:ln>
        </p:spPr>
      </p:pic>
      <p:sp>
        <p:nvSpPr>
          <p:cNvPr id="8" name="7 Rectángulo"/>
          <p:cNvSpPr/>
          <p:nvPr/>
        </p:nvSpPr>
        <p:spPr>
          <a:xfrm>
            <a:off x="428625" y="1143000"/>
            <a:ext cx="4071938" cy="5048250"/>
          </a:xfrm>
          <a:prstGeom prst="rect">
            <a:avLst/>
          </a:prstGeom>
        </p:spPr>
        <p:txBody>
          <a:bodyPr>
            <a:spAutoFit/>
          </a:bodyPr>
          <a:lstStyle/>
          <a:p>
            <a:pPr algn="just" fontAlgn="auto">
              <a:spcBef>
                <a:spcPts val="0"/>
              </a:spcBef>
              <a:spcAft>
                <a:spcPts val="0"/>
              </a:spcAft>
              <a:defRPr/>
            </a:pPr>
            <a:r>
              <a:rPr lang="es-PE" b="1" dirty="0">
                <a:latin typeface="+mn-lt"/>
              </a:rPr>
              <a:t>4.2 </a:t>
            </a:r>
            <a:r>
              <a:rPr lang="es-PE" b="1" dirty="0">
                <a:latin typeface="+mn-lt"/>
              </a:rPr>
              <a:t> Galpones </a:t>
            </a:r>
            <a:r>
              <a:rPr lang="es-PE" b="1" dirty="0">
                <a:latin typeface="+mn-lt"/>
              </a:rPr>
              <a:t>de </a:t>
            </a:r>
            <a:r>
              <a:rPr lang="es-PE" b="1" dirty="0">
                <a:latin typeface="+mn-lt"/>
              </a:rPr>
              <a:t>Cuyes mejorados</a:t>
            </a:r>
            <a:r>
              <a:rPr lang="es-PE" b="1" i="1" dirty="0">
                <a:latin typeface="+mn-lt"/>
              </a:rPr>
              <a:t>.</a:t>
            </a:r>
            <a:endParaRPr lang="es-PE" b="1" i="1" dirty="0">
              <a:latin typeface="+mn-lt"/>
            </a:endParaRPr>
          </a:p>
          <a:p>
            <a:pPr algn="just" fontAlgn="auto">
              <a:spcBef>
                <a:spcPts val="0"/>
              </a:spcBef>
              <a:spcAft>
                <a:spcPts val="0"/>
              </a:spcAft>
              <a:defRPr/>
            </a:pPr>
            <a:endParaRPr lang="es-ES" sz="1600" dirty="0">
              <a:latin typeface="+mn-lt"/>
            </a:endParaRPr>
          </a:p>
          <a:p>
            <a:pPr marL="361950" indent="-361950" algn="just" fontAlgn="auto">
              <a:spcBef>
                <a:spcPts val="0"/>
              </a:spcBef>
              <a:spcAft>
                <a:spcPts val="0"/>
              </a:spcAft>
              <a:buFont typeface="Wingdings" pitchFamily="2" charset="2"/>
              <a:buChar char="§"/>
              <a:defRPr/>
            </a:pPr>
            <a:r>
              <a:rPr lang="es-PE" sz="1600" b="1" dirty="0">
                <a:latin typeface="+mn-lt"/>
              </a:rPr>
              <a:t>Se está dando soporte técnico a  4 galpones de cuyes en las </a:t>
            </a:r>
            <a:r>
              <a:rPr lang="es-PE" sz="1600" b="1" dirty="0" err="1">
                <a:latin typeface="+mn-lt"/>
              </a:rPr>
              <a:t>CCs</a:t>
            </a:r>
            <a:r>
              <a:rPr lang="es-PE" sz="1600" b="1" dirty="0">
                <a:latin typeface="+mn-lt"/>
              </a:rPr>
              <a:t> </a:t>
            </a:r>
            <a:r>
              <a:rPr lang="es-PE" sz="1600" b="1" dirty="0">
                <a:latin typeface="+mn-lt"/>
              </a:rPr>
              <a:t>de Taca y Apongo, </a:t>
            </a:r>
            <a:r>
              <a:rPr lang="es-PE" sz="1600" b="1" dirty="0">
                <a:latin typeface="+mn-lt"/>
              </a:rPr>
              <a:t>brindándoles  </a:t>
            </a:r>
            <a:r>
              <a:rPr lang="es-PE" sz="1600" b="1" dirty="0">
                <a:latin typeface="+mn-lt"/>
              </a:rPr>
              <a:t>capacitación en su manejo y apoyo en la comercialización local: Servicios de comedor de la zona; campamento de la mina  y  restaurantes  de Taca y </a:t>
            </a:r>
            <a:r>
              <a:rPr lang="es-PE" sz="1600" b="1" dirty="0" err="1">
                <a:latin typeface="+mn-lt"/>
              </a:rPr>
              <a:t>Raccaya</a:t>
            </a:r>
            <a:r>
              <a:rPr lang="es-PE" sz="1600" b="1" dirty="0">
                <a:latin typeface="+mn-lt"/>
              </a:rPr>
              <a:t>.</a:t>
            </a:r>
          </a:p>
          <a:p>
            <a:pPr marL="361950" indent="-361950" algn="just" fontAlgn="auto">
              <a:spcBef>
                <a:spcPts val="0"/>
              </a:spcBef>
              <a:spcAft>
                <a:spcPts val="0"/>
              </a:spcAft>
              <a:defRPr/>
            </a:pPr>
            <a:endParaRPr lang="es-PE" sz="1600" b="1" dirty="0">
              <a:latin typeface="+mn-lt"/>
            </a:endParaRPr>
          </a:p>
          <a:p>
            <a:pPr marL="361950" indent="-361950" algn="just" fontAlgn="auto">
              <a:spcBef>
                <a:spcPts val="0"/>
              </a:spcBef>
              <a:spcAft>
                <a:spcPts val="0"/>
              </a:spcAft>
              <a:buFont typeface="Wingdings" pitchFamily="2" charset="2"/>
              <a:buChar char="§"/>
              <a:defRPr/>
            </a:pPr>
            <a:r>
              <a:rPr lang="es-PE" sz="1600" b="1" dirty="0">
                <a:latin typeface="+mn-lt"/>
              </a:rPr>
              <a:t>En la </a:t>
            </a:r>
            <a:r>
              <a:rPr lang="es-PE" sz="1600" b="1" dirty="0">
                <a:latin typeface="+mn-lt"/>
              </a:rPr>
              <a:t>CC de </a:t>
            </a:r>
            <a:r>
              <a:rPr lang="es-PE" sz="1600" b="1" dirty="0">
                <a:latin typeface="+mn-lt"/>
              </a:rPr>
              <a:t>Taca se </a:t>
            </a:r>
            <a:r>
              <a:rPr lang="es-PE" sz="1600" b="1" dirty="0">
                <a:latin typeface="+mn-lt"/>
              </a:rPr>
              <a:t>ha </a:t>
            </a:r>
            <a:r>
              <a:rPr lang="es-PE" sz="1600" b="1" dirty="0">
                <a:latin typeface="+mn-lt"/>
              </a:rPr>
              <a:t>auspiciado eventos </a:t>
            </a:r>
            <a:r>
              <a:rPr lang="es-PE" sz="1600" b="1" dirty="0">
                <a:latin typeface="+mn-lt"/>
              </a:rPr>
              <a:t> comerciales </a:t>
            </a:r>
            <a:r>
              <a:rPr lang="es-PE" sz="1600" b="1" dirty="0">
                <a:latin typeface="+mn-lt"/>
              </a:rPr>
              <a:t>tipo ferial, organizados por grupos de </a:t>
            </a:r>
            <a:r>
              <a:rPr lang="es-PE" sz="1600" b="1" dirty="0">
                <a:latin typeface="+mn-lt"/>
              </a:rPr>
              <a:t>mujeres. Se abastecieron de emprendedores </a:t>
            </a:r>
            <a:r>
              <a:rPr lang="es-PE" sz="1600" b="1" dirty="0">
                <a:latin typeface="+mn-lt"/>
              </a:rPr>
              <a:t>de </a:t>
            </a:r>
            <a:r>
              <a:rPr lang="es-PE" sz="1600" b="1" dirty="0">
                <a:latin typeface="+mn-lt"/>
              </a:rPr>
              <a:t> Apongo </a:t>
            </a:r>
            <a:r>
              <a:rPr lang="es-PE" sz="1600" b="1" dirty="0">
                <a:latin typeface="+mn-lt"/>
              </a:rPr>
              <a:t>y Taca.</a:t>
            </a:r>
            <a:endParaRPr lang="es-ES" sz="1600" b="1" dirty="0">
              <a:latin typeface="+mn-lt"/>
            </a:endParaRPr>
          </a:p>
          <a:p>
            <a:pPr algn="just" fontAlgn="auto">
              <a:spcBef>
                <a:spcPts val="0"/>
              </a:spcBef>
              <a:spcAft>
                <a:spcPts val="0"/>
              </a:spcAft>
              <a:defRPr/>
            </a:pPr>
            <a:endParaRPr lang="es-ES" sz="1600" b="1" dirty="0">
              <a:latin typeface="+mn-lt"/>
            </a:endParaRPr>
          </a:p>
          <a:p>
            <a:pPr marL="361950" indent="-361950" algn="just" fontAlgn="auto">
              <a:spcBef>
                <a:spcPts val="0"/>
              </a:spcBef>
              <a:spcAft>
                <a:spcPts val="0"/>
              </a:spcAft>
              <a:defRPr/>
            </a:pPr>
            <a:r>
              <a:rPr lang="es-PE" sz="1600" b="1" dirty="0">
                <a:latin typeface="+mn-lt"/>
              </a:rPr>
              <a:t>4.3 Se ha </a:t>
            </a:r>
            <a:r>
              <a:rPr lang="es-PE" sz="1600" b="1" dirty="0">
                <a:latin typeface="+mn-lt"/>
              </a:rPr>
              <a:t>prestado </a:t>
            </a:r>
            <a:r>
              <a:rPr lang="es-PE" sz="1600" b="1" dirty="0">
                <a:latin typeface="+mn-lt"/>
              </a:rPr>
              <a:t>asistencia </a:t>
            </a:r>
            <a:r>
              <a:rPr lang="es-PE" sz="1600" b="1" dirty="0">
                <a:latin typeface="+mn-lt"/>
              </a:rPr>
              <a:t>técnica </a:t>
            </a:r>
            <a:r>
              <a:rPr lang="es-PE" sz="1600" b="1" dirty="0">
                <a:latin typeface="+mn-lt"/>
              </a:rPr>
              <a:t>en </a:t>
            </a:r>
            <a:r>
              <a:rPr lang="es-PE" sz="1600" b="1" dirty="0">
                <a:latin typeface="+mn-lt"/>
              </a:rPr>
              <a:t>la </a:t>
            </a:r>
            <a:r>
              <a:rPr lang="es-PE" sz="1600" b="1" dirty="0">
                <a:latin typeface="+mn-lt"/>
              </a:rPr>
              <a:t>producción y mantenimiento a los productores de miel. </a:t>
            </a:r>
            <a:r>
              <a:rPr lang="es-PE" sz="1600" b="1" dirty="0">
                <a:latin typeface="+mn-lt"/>
              </a:rPr>
              <a:t>Así mismo se </a:t>
            </a:r>
            <a:r>
              <a:rPr lang="es-PE" sz="1600" b="1" dirty="0">
                <a:latin typeface="+mn-lt"/>
              </a:rPr>
              <a:t>les esta apoyando en el trámite para obtención del  Registro Sanitario. </a:t>
            </a:r>
            <a:endParaRPr lang="es-ES" sz="1600" b="1" dirty="0">
              <a:latin typeface="+mn-lt"/>
            </a:endParaRPr>
          </a:p>
        </p:txBody>
      </p:sp>
      <p:pic>
        <p:nvPicPr>
          <p:cNvPr id="23558" name="8 Marcador de contenido" descr="DSC01444.JPG"/>
          <p:cNvPicPr>
            <a:picLocks noGrp="1" noChangeAspect="1"/>
          </p:cNvPicPr>
          <p:nvPr>
            <p:ph idx="1"/>
          </p:nvPr>
        </p:nvPicPr>
        <p:blipFill>
          <a:blip r:embed="rId5" cstate="print"/>
          <a:srcRect/>
          <a:stretch>
            <a:fillRect/>
          </a:stretch>
        </p:blipFill>
        <p:spPr>
          <a:xfrm>
            <a:off x="4857750" y="928688"/>
            <a:ext cx="2286000" cy="1714500"/>
          </a:xfrm>
        </p:spPr>
      </p:pic>
      <p:pic>
        <p:nvPicPr>
          <p:cNvPr id="10" name="Picture 18" descr="cambio de colmina rustica a standar 03"/>
          <p:cNvPicPr>
            <a:picLocks noChangeAspect="1" noChangeArrowheads="1"/>
          </p:cNvPicPr>
          <p:nvPr/>
        </p:nvPicPr>
        <p:blipFill>
          <a:blip r:embed="rId6" cstate="print"/>
          <a:srcRect/>
          <a:stretch>
            <a:fillRect/>
          </a:stretch>
        </p:blipFill>
        <p:spPr bwMode="auto">
          <a:xfrm>
            <a:off x="4929188" y="4714875"/>
            <a:ext cx="2286000" cy="1706563"/>
          </a:xfrm>
          <a:prstGeom prst="rect">
            <a:avLst/>
          </a:prstGeom>
          <a:noFill/>
          <a:ln w="15875">
            <a:noFill/>
            <a:miter lim="800000"/>
            <a:headEnd/>
            <a:tailEnd/>
          </a:ln>
        </p:spPr>
      </p:pic>
      <p:pic>
        <p:nvPicPr>
          <p:cNvPr id="23560" name="10 Imagen" descr="DSC01384.JPG"/>
          <p:cNvPicPr>
            <a:picLocks noChangeAspect="1"/>
          </p:cNvPicPr>
          <p:nvPr/>
        </p:nvPicPr>
        <p:blipFill>
          <a:blip r:embed="rId7" cstate="print"/>
          <a:srcRect/>
          <a:stretch>
            <a:fillRect/>
          </a:stretch>
        </p:blipFill>
        <p:spPr bwMode="auto">
          <a:xfrm>
            <a:off x="6643688" y="2786063"/>
            <a:ext cx="22860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Scale>
                                      <p:cBhvr>
                                        <p:cTn id="11" dur="1000" decel="50000" fill="hold">
                                          <p:stCondLst>
                                            <p:cond delay="0"/>
                                          </p:stCondLst>
                                        </p:cTn>
                                        <p:tgtEl>
                                          <p:spTgt spid="235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3558"/>
                                        </p:tgtEl>
                                        <p:attrNameLst>
                                          <p:attrName>ppt_x</p:attrName>
                                          <p:attrName>ppt_y</p:attrName>
                                        </p:attrNameLst>
                                      </p:cBhvr>
                                    </p:animMotion>
                                    <p:animEffect transition="in" filter="fade">
                                      <p:cBhvr>
                                        <p:cTn id="13" dur="1000"/>
                                        <p:tgtEl>
                                          <p:spTgt spid="23558"/>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23560"/>
                                        </p:tgtEl>
                                        <p:attrNameLst>
                                          <p:attrName>style.visibility</p:attrName>
                                        </p:attrNameLst>
                                      </p:cBhvr>
                                      <p:to>
                                        <p:strVal val="visible"/>
                                      </p:to>
                                    </p:set>
                                    <p:animScale>
                                      <p:cBhvr>
                                        <p:cTn id="23" dur="1000" decel="50000" fill="hold">
                                          <p:stCondLst>
                                            <p:cond delay="0"/>
                                          </p:stCondLst>
                                        </p:cTn>
                                        <p:tgtEl>
                                          <p:spTgt spid="235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23560"/>
                                        </p:tgtEl>
                                        <p:attrNameLst>
                                          <p:attrName>ppt_x</p:attrName>
                                          <p:attrName>ppt_y</p:attrName>
                                        </p:attrNameLst>
                                      </p:cBhvr>
                                    </p:animMotion>
                                    <p:animEffect transition="in" filter="fade">
                                      <p:cBhvr>
                                        <p:cTn id="25" dur="1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magen" descr="Viaje a Ayacucho 1 al 6 Octubre 2007 044.jpg"/>
          <p:cNvPicPr>
            <a:picLocks noChangeAspect="1"/>
          </p:cNvPicPr>
          <p:nvPr/>
        </p:nvPicPr>
        <p:blipFill>
          <a:blip r:embed="rId2" cstate="print"/>
          <a:srcRect/>
          <a:stretch>
            <a:fillRect/>
          </a:stretch>
        </p:blipFill>
        <p:spPr bwMode="auto">
          <a:xfrm>
            <a:off x="214313" y="4572000"/>
            <a:ext cx="2357437" cy="1768475"/>
          </a:xfrm>
          <a:prstGeom prst="rect">
            <a:avLst/>
          </a:prstGeom>
          <a:noFill/>
          <a:ln w="9525">
            <a:noFill/>
            <a:miter lim="800000"/>
            <a:headEnd/>
            <a:tailEnd/>
          </a:ln>
        </p:spPr>
      </p:pic>
      <p:pic>
        <p:nvPicPr>
          <p:cNvPr id="24579" name="4 Imagen" descr="Viaje a Ayacucho 1 al 6 Octubre 2007 048.jpg"/>
          <p:cNvPicPr>
            <a:picLocks noChangeAspect="1"/>
          </p:cNvPicPr>
          <p:nvPr/>
        </p:nvPicPr>
        <p:blipFill>
          <a:blip r:embed="rId3" cstate="print"/>
          <a:srcRect/>
          <a:stretch>
            <a:fillRect/>
          </a:stretch>
        </p:blipFill>
        <p:spPr bwMode="auto">
          <a:xfrm>
            <a:off x="4643438" y="785813"/>
            <a:ext cx="1795462" cy="2395537"/>
          </a:xfrm>
          <a:prstGeom prst="rect">
            <a:avLst/>
          </a:prstGeom>
          <a:noFill/>
          <a:ln w="9525">
            <a:noFill/>
            <a:miter lim="800000"/>
            <a:headEnd/>
            <a:tailEnd/>
          </a:ln>
        </p:spPr>
      </p:pic>
      <p:pic>
        <p:nvPicPr>
          <p:cNvPr id="24580" name="5 Imagen" descr="Viaje a Ayacucho 1 al 6 Octubre 2007 059.jpg"/>
          <p:cNvPicPr>
            <a:picLocks noChangeAspect="1"/>
          </p:cNvPicPr>
          <p:nvPr/>
        </p:nvPicPr>
        <p:blipFill>
          <a:blip r:embed="rId4" cstate="print"/>
          <a:srcRect/>
          <a:stretch>
            <a:fillRect/>
          </a:stretch>
        </p:blipFill>
        <p:spPr bwMode="auto">
          <a:xfrm>
            <a:off x="6643688" y="785813"/>
            <a:ext cx="2381250" cy="1785937"/>
          </a:xfrm>
          <a:prstGeom prst="rect">
            <a:avLst/>
          </a:prstGeom>
          <a:noFill/>
          <a:ln w="9525">
            <a:noFill/>
            <a:miter lim="800000"/>
            <a:headEnd/>
            <a:tailEnd/>
          </a:ln>
        </p:spPr>
      </p:pic>
      <p:pic>
        <p:nvPicPr>
          <p:cNvPr id="24581" name="6 Imagen" descr="Viaje a Ayacucho 1 al 6 Octubre 2007 071.jpg"/>
          <p:cNvPicPr>
            <a:picLocks noChangeAspect="1"/>
          </p:cNvPicPr>
          <p:nvPr/>
        </p:nvPicPr>
        <p:blipFill>
          <a:blip r:embed="rId5" cstate="print"/>
          <a:srcRect/>
          <a:stretch>
            <a:fillRect/>
          </a:stretch>
        </p:blipFill>
        <p:spPr bwMode="auto">
          <a:xfrm>
            <a:off x="214313" y="785813"/>
            <a:ext cx="2381250" cy="1785937"/>
          </a:xfrm>
          <a:prstGeom prst="rect">
            <a:avLst/>
          </a:prstGeom>
          <a:noFill/>
          <a:ln w="9525">
            <a:noFill/>
            <a:miter lim="800000"/>
            <a:headEnd/>
            <a:tailEnd/>
          </a:ln>
        </p:spPr>
      </p:pic>
      <p:pic>
        <p:nvPicPr>
          <p:cNvPr id="24582" name="7 Imagen" descr="DSC03677.JPG"/>
          <p:cNvPicPr>
            <a:picLocks noChangeAspect="1"/>
          </p:cNvPicPr>
          <p:nvPr/>
        </p:nvPicPr>
        <p:blipFill>
          <a:blip r:embed="rId6" cstate="print"/>
          <a:srcRect/>
          <a:stretch>
            <a:fillRect/>
          </a:stretch>
        </p:blipFill>
        <p:spPr bwMode="auto">
          <a:xfrm>
            <a:off x="2857500" y="4357688"/>
            <a:ext cx="1571625" cy="2357437"/>
          </a:xfrm>
          <a:prstGeom prst="rect">
            <a:avLst/>
          </a:prstGeom>
          <a:noFill/>
          <a:ln w="9525">
            <a:noFill/>
            <a:miter lim="800000"/>
            <a:headEnd/>
            <a:tailEnd/>
          </a:ln>
        </p:spPr>
      </p:pic>
      <p:pic>
        <p:nvPicPr>
          <p:cNvPr id="24583" name="8 Imagen" descr="DSC03689.JPG"/>
          <p:cNvPicPr>
            <a:picLocks noChangeAspect="1"/>
          </p:cNvPicPr>
          <p:nvPr/>
        </p:nvPicPr>
        <p:blipFill>
          <a:blip r:embed="rId7" cstate="print"/>
          <a:srcRect/>
          <a:stretch>
            <a:fillRect/>
          </a:stretch>
        </p:blipFill>
        <p:spPr bwMode="auto">
          <a:xfrm>
            <a:off x="6643688" y="2857500"/>
            <a:ext cx="2357437" cy="1571625"/>
          </a:xfrm>
          <a:prstGeom prst="rect">
            <a:avLst/>
          </a:prstGeom>
          <a:noFill/>
          <a:ln w="9525">
            <a:noFill/>
            <a:miter lim="800000"/>
            <a:headEnd/>
            <a:tailEnd/>
          </a:ln>
        </p:spPr>
      </p:pic>
      <p:pic>
        <p:nvPicPr>
          <p:cNvPr id="24584" name="9 Imagen" descr="DSC03638.JPG"/>
          <p:cNvPicPr>
            <a:picLocks noChangeAspect="1"/>
          </p:cNvPicPr>
          <p:nvPr/>
        </p:nvPicPr>
        <p:blipFill>
          <a:blip r:embed="rId8" cstate="print"/>
          <a:srcRect/>
          <a:stretch>
            <a:fillRect/>
          </a:stretch>
        </p:blipFill>
        <p:spPr bwMode="auto">
          <a:xfrm>
            <a:off x="4572000" y="4357688"/>
            <a:ext cx="1735138" cy="2387600"/>
          </a:xfrm>
          <a:prstGeom prst="rect">
            <a:avLst/>
          </a:prstGeom>
          <a:noFill/>
          <a:ln w="9525">
            <a:noFill/>
            <a:miter lim="800000"/>
            <a:headEnd/>
            <a:tailEnd/>
          </a:ln>
        </p:spPr>
      </p:pic>
      <p:pic>
        <p:nvPicPr>
          <p:cNvPr id="24585" name="10 Imagen" descr="DSC03664.JPG"/>
          <p:cNvPicPr>
            <a:picLocks noChangeAspect="1"/>
          </p:cNvPicPr>
          <p:nvPr/>
        </p:nvPicPr>
        <p:blipFill>
          <a:blip r:embed="rId9" cstate="print"/>
          <a:srcRect/>
          <a:stretch>
            <a:fillRect/>
          </a:stretch>
        </p:blipFill>
        <p:spPr bwMode="auto">
          <a:xfrm>
            <a:off x="2786063" y="785813"/>
            <a:ext cx="1735137" cy="2428875"/>
          </a:xfrm>
          <a:prstGeom prst="rect">
            <a:avLst/>
          </a:prstGeom>
          <a:noFill/>
          <a:ln w="9525">
            <a:noFill/>
            <a:miter lim="800000"/>
            <a:headEnd/>
            <a:tailEnd/>
          </a:ln>
        </p:spPr>
      </p:pic>
      <p:pic>
        <p:nvPicPr>
          <p:cNvPr id="24586" name="11 Imagen" descr="DSC03668.JPG"/>
          <p:cNvPicPr>
            <a:picLocks noChangeAspect="1"/>
          </p:cNvPicPr>
          <p:nvPr/>
        </p:nvPicPr>
        <p:blipFill>
          <a:blip r:embed="rId10" cstate="print"/>
          <a:srcRect/>
          <a:stretch>
            <a:fillRect/>
          </a:stretch>
        </p:blipFill>
        <p:spPr bwMode="auto">
          <a:xfrm>
            <a:off x="214313" y="2857500"/>
            <a:ext cx="2357437" cy="1571625"/>
          </a:xfrm>
          <a:prstGeom prst="rect">
            <a:avLst/>
          </a:prstGeom>
          <a:noFill/>
          <a:ln w="9525">
            <a:noFill/>
            <a:miter lim="800000"/>
            <a:headEnd/>
            <a:tailEnd/>
          </a:ln>
        </p:spPr>
      </p:pic>
      <p:pic>
        <p:nvPicPr>
          <p:cNvPr id="24587" name="Picture 2" descr="Viaje a Ayacucho 1 al 6 Octubre 2007 051"/>
          <p:cNvPicPr>
            <a:picLocks noChangeAspect="1" noChangeArrowheads="1"/>
          </p:cNvPicPr>
          <p:nvPr/>
        </p:nvPicPr>
        <p:blipFill>
          <a:blip r:embed="rId11" cstate="print"/>
          <a:srcRect/>
          <a:stretch>
            <a:fillRect/>
          </a:stretch>
        </p:blipFill>
        <p:spPr bwMode="auto">
          <a:xfrm>
            <a:off x="6643688" y="4572000"/>
            <a:ext cx="2382837" cy="1789113"/>
          </a:xfrm>
          <a:prstGeom prst="rect">
            <a:avLst/>
          </a:prstGeom>
          <a:noFill/>
          <a:ln w="9525">
            <a:noFill/>
            <a:miter lim="800000"/>
            <a:headEnd/>
            <a:tailEnd/>
          </a:ln>
        </p:spPr>
      </p:pic>
      <p:sp>
        <p:nvSpPr>
          <p:cNvPr id="1027" name="Rectangle 3"/>
          <p:cNvSpPr>
            <a:spLocks noChangeArrowheads="1"/>
          </p:cNvSpPr>
          <p:nvPr/>
        </p:nvSpPr>
        <p:spPr bwMode="auto">
          <a:xfrm>
            <a:off x="2571750" y="3233738"/>
            <a:ext cx="4000500" cy="1077912"/>
          </a:xfrm>
          <a:prstGeom prst="rect">
            <a:avLst/>
          </a:prstGeom>
          <a:noFill/>
          <a:ln w="9525">
            <a:noFill/>
            <a:miter lim="800000"/>
            <a:headEnd/>
            <a:tailEnd/>
          </a:ln>
          <a:effectLst/>
        </p:spPr>
        <p:txBody>
          <a:bodyPr anchor="ctr">
            <a:spAutoFit/>
          </a:bodyPr>
          <a:lstStyle/>
          <a:p>
            <a:pPr algn="ctr">
              <a:defRPr/>
            </a:pPr>
            <a:r>
              <a:rPr lang="es-PE" sz="1600" b="1" dirty="0">
                <a:solidFill>
                  <a:schemeClr val="accent3">
                    <a:lumMod val="50000"/>
                  </a:schemeClr>
                </a:solidFill>
                <a:latin typeface="Arial Black" pitchFamily="34" charset="0"/>
                <a:ea typeface="Times New Roman" pitchFamily="18" charset="0"/>
                <a:cs typeface="Arial" pitchFamily="34" charset="0"/>
              </a:rPr>
              <a:t>Nuestra misión es apoyar las Comunidades de nuestro entorno,</a:t>
            </a:r>
            <a:endParaRPr lang="es-PE" sz="1600" b="1" dirty="0">
              <a:solidFill>
                <a:schemeClr val="accent3">
                  <a:lumMod val="50000"/>
                </a:schemeClr>
              </a:solidFill>
              <a:latin typeface="Arial Black" pitchFamily="34" charset="0"/>
            </a:endParaRPr>
          </a:p>
          <a:p>
            <a:pPr algn="ctr" eaLnBrk="0" hangingPunct="0">
              <a:defRPr/>
            </a:pPr>
            <a:r>
              <a:rPr lang="es-PE" sz="1600" b="1" dirty="0">
                <a:solidFill>
                  <a:schemeClr val="accent3">
                    <a:lumMod val="50000"/>
                  </a:schemeClr>
                </a:solidFill>
                <a:latin typeface="Arial Black" pitchFamily="34" charset="0"/>
                <a:ea typeface="Times New Roman" pitchFamily="18" charset="0"/>
                <a:cs typeface="Arial" pitchFamily="34" charset="0"/>
              </a:rPr>
              <a:t> para que estos niños tengan un futuro mejor.</a:t>
            </a:r>
            <a:endParaRPr lang="es-PE" sz="1600" b="1" dirty="0">
              <a:solidFill>
                <a:schemeClr val="accent3">
                  <a:lumMod val="50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57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4579"/>
                                        </p:tgtEl>
                                        <p:attrNameLst>
                                          <p:attrName>style.visibility</p:attrName>
                                        </p:attrNameLst>
                                      </p:cBhvr>
                                      <p:to>
                                        <p:strVal val="visible"/>
                                      </p:to>
                                    </p:set>
                                    <p:anim calcmode="lin" valueType="num">
                                      <p:cBhvr>
                                        <p:cTn id="14" dur="1000" fill="hold"/>
                                        <p:tgtEl>
                                          <p:spTgt spid="24579"/>
                                        </p:tgtEl>
                                        <p:attrNameLst>
                                          <p:attrName>ppt_w</p:attrName>
                                        </p:attrNameLst>
                                      </p:cBhvr>
                                      <p:tavLst>
                                        <p:tav tm="0">
                                          <p:val>
                                            <p:fltVal val="0"/>
                                          </p:val>
                                        </p:tav>
                                        <p:tav tm="100000">
                                          <p:val>
                                            <p:strVal val="#ppt_w"/>
                                          </p:val>
                                        </p:tav>
                                      </p:tavLst>
                                    </p:anim>
                                    <p:anim calcmode="lin" valueType="num">
                                      <p:cBhvr>
                                        <p:cTn id="15" dur="1000" fill="hold"/>
                                        <p:tgtEl>
                                          <p:spTgt spid="24579"/>
                                        </p:tgtEl>
                                        <p:attrNameLst>
                                          <p:attrName>ppt_h</p:attrName>
                                        </p:attrNameLst>
                                      </p:cBhvr>
                                      <p:tavLst>
                                        <p:tav tm="0">
                                          <p:val>
                                            <p:fltVal val="0"/>
                                          </p:val>
                                        </p:tav>
                                        <p:tav tm="100000">
                                          <p:val>
                                            <p:strVal val="#ppt_h"/>
                                          </p:val>
                                        </p:tav>
                                      </p:tavLst>
                                    </p:anim>
                                    <p:anim calcmode="lin" valueType="num">
                                      <p:cBhvr>
                                        <p:cTn id="16" dur="1000" fill="hold"/>
                                        <p:tgtEl>
                                          <p:spTgt spid="2457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4579"/>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24580"/>
                                        </p:tgtEl>
                                        <p:attrNameLst>
                                          <p:attrName>style.visibility</p:attrName>
                                        </p:attrNameLst>
                                      </p:cBhvr>
                                      <p:to>
                                        <p:strVal val="visible"/>
                                      </p:to>
                                    </p:set>
                                    <p:anim calcmode="lin" valueType="num">
                                      <p:cBhvr>
                                        <p:cTn id="21" dur="1000" fill="hold"/>
                                        <p:tgtEl>
                                          <p:spTgt spid="24580"/>
                                        </p:tgtEl>
                                        <p:attrNameLst>
                                          <p:attrName>ppt_w</p:attrName>
                                        </p:attrNameLst>
                                      </p:cBhvr>
                                      <p:tavLst>
                                        <p:tav tm="0">
                                          <p:val>
                                            <p:fltVal val="0"/>
                                          </p:val>
                                        </p:tav>
                                        <p:tav tm="100000">
                                          <p:val>
                                            <p:strVal val="#ppt_w"/>
                                          </p:val>
                                        </p:tav>
                                      </p:tavLst>
                                    </p:anim>
                                    <p:anim calcmode="lin" valueType="num">
                                      <p:cBhvr>
                                        <p:cTn id="22" dur="1000" fill="hold"/>
                                        <p:tgtEl>
                                          <p:spTgt spid="24580"/>
                                        </p:tgtEl>
                                        <p:attrNameLst>
                                          <p:attrName>ppt_h</p:attrName>
                                        </p:attrNameLst>
                                      </p:cBhvr>
                                      <p:tavLst>
                                        <p:tav tm="0">
                                          <p:val>
                                            <p:fltVal val="0"/>
                                          </p:val>
                                        </p:tav>
                                        <p:tav tm="100000">
                                          <p:val>
                                            <p:strVal val="#ppt_h"/>
                                          </p:val>
                                        </p:tav>
                                      </p:tavLst>
                                    </p:anim>
                                    <p:anim calcmode="lin" valueType="num">
                                      <p:cBhvr>
                                        <p:cTn id="23" dur="1000" fill="hold"/>
                                        <p:tgtEl>
                                          <p:spTgt spid="24580"/>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580"/>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24581"/>
                                        </p:tgtEl>
                                        <p:attrNameLst>
                                          <p:attrName>style.visibility</p:attrName>
                                        </p:attrNameLst>
                                      </p:cBhvr>
                                      <p:to>
                                        <p:strVal val="visible"/>
                                      </p:to>
                                    </p:set>
                                    <p:anim calcmode="lin" valueType="num">
                                      <p:cBhvr>
                                        <p:cTn id="28" dur="1000" fill="hold"/>
                                        <p:tgtEl>
                                          <p:spTgt spid="24581"/>
                                        </p:tgtEl>
                                        <p:attrNameLst>
                                          <p:attrName>ppt_w</p:attrName>
                                        </p:attrNameLst>
                                      </p:cBhvr>
                                      <p:tavLst>
                                        <p:tav tm="0">
                                          <p:val>
                                            <p:fltVal val="0"/>
                                          </p:val>
                                        </p:tav>
                                        <p:tav tm="100000">
                                          <p:val>
                                            <p:strVal val="#ppt_w"/>
                                          </p:val>
                                        </p:tav>
                                      </p:tavLst>
                                    </p:anim>
                                    <p:anim calcmode="lin" valueType="num">
                                      <p:cBhvr>
                                        <p:cTn id="29" dur="1000" fill="hold"/>
                                        <p:tgtEl>
                                          <p:spTgt spid="24581"/>
                                        </p:tgtEl>
                                        <p:attrNameLst>
                                          <p:attrName>ppt_h</p:attrName>
                                        </p:attrNameLst>
                                      </p:cBhvr>
                                      <p:tavLst>
                                        <p:tav tm="0">
                                          <p:val>
                                            <p:fltVal val="0"/>
                                          </p:val>
                                        </p:tav>
                                        <p:tav tm="100000">
                                          <p:val>
                                            <p:strVal val="#ppt_h"/>
                                          </p:val>
                                        </p:tav>
                                      </p:tavLst>
                                    </p:anim>
                                    <p:anim calcmode="lin" valueType="num">
                                      <p:cBhvr>
                                        <p:cTn id="30" dur="1000" fill="hold"/>
                                        <p:tgtEl>
                                          <p:spTgt spid="24581"/>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4581"/>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nodeType="afterEffect">
                                  <p:stCondLst>
                                    <p:cond delay="0"/>
                                  </p:stCondLst>
                                  <p:childTnLst>
                                    <p:set>
                                      <p:cBhvr>
                                        <p:cTn id="34" dur="1" fill="hold">
                                          <p:stCondLst>
                                            <p:cond delay="0"/>
                                          </p:stCondLst>
                                        </p:cTn>
                                        <p:tgtEl>
                                          <p:spTgt spid="24582"/>
                                        </p:tgtEl>
                                        <p:attrNameLst>
                                          <p:attrName>style.visibility</p:attrName>
                                        </p:attrNameLst>
                                      </p:cBhvr>
                                      <p:to>
                                        <p:strVal val="visible"/>
                                      </p:to>
                                    </p:set>
                                    <p:anim calcmode="lin" valueType="num">
                                      <p:cBhvr>
                                        <p:cTn id="35" dur="1000" fill="hold"/>
                                        <p:tgtEl>
                                          <p:spTgt spid="24582"/>
                                        </p:tgtEl>
                                        <p:attrNameLst>
                                          <p:attrName>ppt_w</p:attrName>
                                        </p:attrNameLst>
                                      </p:cBhvr>
                                      <p:tavLst>
                                        <p:tav tm="0">
                                          <p:val>
                                            <p:fltVal val="0"/>
                                          </p:val>
                                        </p:tav>
                                        <p:tav tm="100000">
                                          <p:val>
                                            <p:strVal val="#ppt_w"/>
                                          </p:val>
                                        </p:tav>
                                      </p:tavLst>
                                    </p:anim>
                                    <p:anim calcmode="lin" valueType="num">
                                      <p:cBhvr>
                                        <p:cTn id="36" dur="1000" fill="hold"/>
                                        <p:tgtEl>
                                          <p:spTgt spid="24582"/>
                                        </p:tgtEl>
                                        <p:attrNameLst>
                                          <p:attrName>ppt_h</p:attrName>
                                        </p:attrNameLst>
                                      </p:cBhvr>
                                      <p:tavLst>
                                        <p:tav tm="0">
                                          <p:val>
                                            <p:fltVal val="0"/>
                                          </p:val>
                                        </p:tav>
                                        <p:tav tm="100000">
                                          <p:val>
                                            <p:strVal val="#ppt_h"/>
                                          </p:val>
                                        </p:tav>
                                      </p:tavLst>
                                    </p:anim>
                                    <p:anim calcmode="lin" valueType="num">
                                      <p:cBhvr>
                                        <p:cTn id="37" dur="1000" fill="hold"/>
                                        <p:tgtEl>
                                          <p:spTgt spid="24582"/>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4582"/>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24583"/>
                                        </p:tgtEl>
                                        <p:attrNameLst>
                                          <p:attrName>style.visibility</p:attrName>
                                        </p:attrNameLst>
                                      </p:cBhvr>
                                      <p:to>
                                        <p:strVal val="visible"/>
                                      </p:to>
                                    </p:set>
                                    <p:anim calcmode="lin" valueType="num">
                                      <p:cBhvr>
                                        <p:cTn id="42" dur="1000" fill="hold"/>
                                        <p:tgtEl>
                                          <p:spTgt spid="24583"/>
                                        </p:tgtEl>
                                        <p:attrNameLst>
                                          <p:attrName>ppt_w</p:attrName>
                                        </p:attrNameLst>
                                      </p:cBhvr>
                                      <p:tavLst>
                                        <p:tav tm="0">
                                          <p:val>
                                            <p:fltVal val="0"/>
                                          </p:val>
                                        </p:tav>
                                        <p:tav tm="100000">
                                          <p:val>
                                            <p:strVal val="#ppt_w"/>
                                          </p:val>
                                        </p:tav>
                                      </p:tavLst>
                                    </p:anim>
                                    <p:anim calcmode="lin" valueType="num">
                                      <p:cBhvr>
                                        <p:cTn id="43" dur="1000" fill="hold"/>
                                        <p:tgtEl>
                                          <p:spTgt spid="24583"/>
                                        </p:tgtEl>
                                        <p:attrNameLst>
                                          <p:attrName>ppt_h</p:attrName>
                                        </p:attrNameLst>
                                      </p:cBhvr>
                                      <p:tavLst>
                                        <p:tav tm="0">
                                          <p:val>
                                            <p:fltVal val="0"/>
                                          </p:val>
                                        </p:tav>
                                        <p:tav tm="100000">
                                          <p:val>
                                            <p:strVal val="#ppt_h"/>
                                          </p:val>
                                        </p:tav>
                                      </p:tavLst>
                                    </p:anim>
                                    <p:anim calcmode="lin" valueType="num">
                                      <p:cBhvr>
                                        <p:cTn id="44" dur="1000" fill="hold"/>
                                        <p:tgtEl>
                                          <p:spTgt spid="2458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4583"/>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24584"/>
                                        </p:tgtEl>
                                        <p:attrNameLst>
                                          <p:attrName>style.visibility</p:attrName>
                                        </p:attrNameLst>
                                      </p:cBhvr>
                                      <p:to>
                                        <p:strVal val="visible"/>
                                      </p:to>
                                    </p:set>
                                    <p:anim calcmode="lin" valueType="num">
                                      <p:cBhvr>
                                        <p:cTn id="49" dur="1000" fill="hold"/>
                                        <p:tgtEl>
                                          <p:spTgt spid="24584"/>
                                        </p:tgtEl>
                                        <p:attrNameLst>
                                          <p:attrName>ppt_w</p:attrName>
                                        </p:attrNameLst>
                                      </p:cBhvr>
                                      <p:tavLst>
                                        <p:tav tm="0">
                                          <p:val>
                                            <p:fltVal val="0"/>
                                          </p:val>
                                        </p:tav>
                                        <p:tav tm="100000">
                                          <p:val>
                                            <p:strVal val="#ppt_w"/>
                                          </p:val>
                                        </p:tav>
                                      </p:tavLst>
                                    </p:anim>
                                    <p:anim calcmode="lin" valueType="num">
                                      <p:cBhvr>
                                        <p:cTn id="50" dur="1000" fill="hold"/>
                                        <p:tgtEl>
                                          <p:spTgt spid="24584"/>
                                        </p:tgtEl>
                                        <p:attrNameLst>
                                          <p:attrName>ppt_h</p:attrName>
                                        </p:attrNameLst>
                                      </p:cBhvr>
                                      <p:tavLst>
                                        <p:tav tm="0">
                                          <p:val>
                                            <p:fltVal val="0"/>
                                          </p:val>
                                        </p:tav>
                                        <p:tav tm="100000">
                                          <p:val>
                                            <p:strVal val="#ppt_h"/>
                                          </p:val>
                                        </p:tav>
                                      </p:tavLst>
                                    </p:anim>
                                    <p:anim calcmode="lin" valueType="num">
                                      <p:cBhvr>
                                        <p:cTn id="51" dur="1000" fill="hold"/>
                                        <p:tgtEl>
                                          <p:spTgt spid="2458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4584"/>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24585"/>
                                        </p:tgtEl>
                                        <p:attrNameLst>
                                          <p:attrName>style.visibility</p:attrName>
                                        </p:attrNameLst>
                                      </p:cBhvr>
                                      <p:to>
                                        <p:strVal val="visible"/>
                                      </p:to>
                                    </p:set>
                                    <p:anim calcmode="lin" valueType="num">
                                      <p:cBhvr>
                                        <p:cTn id="56" dur="1000" fill="hold"/>
                                        <p:tgtEl>
                                          <p:spTgt spid="24585"/>
                                        </p:tgtEl>
                                        <p:attrNameLst>
                                          <p:attrName>ppt_w</p:attrName>
                                        </p:attrNameLst>
                                      </p:cBhvr>
                                      <p:tavLst>
                                        <p:tav tm="0">
                                          <p:val>
                                            <p:fltVal val="0"/>
                                          </p:val>
                                        </p:tav>
                                        <p:tav tm="100000">
                                          <p:val>
                                            <p:strVal val="#ppt_w"/>
                                          </p:val>
                                        </p:tav>
                                      </p:tavLst>
                                    </p:anim>
                                    <p:anim calcmode="lin" valueType="num">
                                      <p:cBhvr>
                                        <p:cTn id="57" dur="1000" fill="hold"/>
                                        <p:tgtEl>
                                          <p:spTgt spid="24585"/>
                                        </p:tgtEl>
                                        <p:attrNameLst>
                                          <p:attrName>ppt_h</p:attrName>
                                        </p:attrNameLst>
                                      </p:cBhvr>
                                      <p:tavLst>
                                        <p:tav tm="0">
                                          <p:val>
                                            <p:fltVal val="0"/>
                                          </p:val>
                                        </p:tav>
                                        <p:tav tm="100000">
                                          <p:val>
                                            <p:strVal val="#ppt_h"/>
                                          </p:val>
                                        </p:tav>
                                      </p:tavLst>
                                    </p:anim>
                                    <p:anim calcmode="lin" valueType="num">
                                      <p:cBhvr>
                                        <p:cTn id="58" dur="1000" fill="hold"/>
                                        <p:tgtEl>
                                          <p:spTgt spid="2458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4585"/>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nodeType="afterEffect">
                                  <p:stCondLst>
                                    <p:cond delay="0"/>
                                  </p:stCondLst>
                                  <p:childTnLst>
                                    <p:set>
                                      <p:cBhvr>
                                        <p:cTn id="62" dur="1" fill="hold">
                                          <p:stCondLst>
                                            <p:cond delay="0"/>
                                          </p:stCondLst>
                                        </p:cTn>
                                        <p:tgtEl>
                                          <p:spTgt spid="24586"/>
                                        </p:tgtEl>
                                        <p:attrNameLst>
                                          <p:attrName>style.visibility</p:attrName>
                                        </p:attrNameLst>
                                      </p:cBhvr>
                                      <p:to>
                                        <p:strVal val="visible"/>
                                      </p:to>
                                    </p:set>
                                    <p:anim calcmode="lin" valueType="num">
                                      <p:cBhvr>
                                        <p:cTn id="63" dur="1000" fill="hold"/>
                                        <p:tgtEl>
                                          <p:spTgt spid="24586"/>
                                        </p:tgtEl>
                                        <p:attrNameLst>
                                          <p:attrName>ppt_w</p:attrName>
                                        </p:attrNameLst>
                                      </p:cBhvr>
                                      <p:tavLst>
                                        <p:tav tm="0">
                                          <p:val>
                                            <p:fltVal val="0"/>
                                          </p:val>
                                        </p:tav>
                                        <p:tav tm="100000">
                                          <p:val>
                                            <p:strVal val="#ppt_w"/>
                                          </p:val>
                                        </p:tav>
                                      </p:tavLst>
                                    </p:anim>
                                    <p:anim calcmode="lin" valueType="num">
                                      <p:cBhvr>
                                        <p:cTn id="64" dur="1000" fill="hold"/>
                                        <p:tgtEl>
                                          <p:spTgt spid="24586"/>
                                        </p:tgtEl>
                                        <p:attrNameLst>
                                          <p:attrName>ppt_h</p:attrName>
                                        </p:attrNameLst>
                                      </p:cBhvr>
                                      <p:tavLst>
                                        <p:tav tm="0">
                                          <p:val>
                                            <p:fltVal val="0"/>
                                          </p:val>
                                        </p:tav>
                                        <p:tav tm="100000">
                                          <p:val>
                                            <p:strVal val="#ppt_h"/>
                                          </p:val>
                                        </p:tav>
                                      </p:tavLst>
                                    </p:anim>
                                    <p:anim calcmode="lin" valueType="num">
                                      <p:cBhvr>
                                        <p:cTn id="65" dur="1000" fill="hold"/>
                                        <p:tgtEl>
                                          <p:spTgt spid="2458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4586"/>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nodeType="afterEffect">
                                  <p:stCondLst>
                                    <p:cond delay="0"/>
                                  </p:stCondLst>
                                  <p:childTnLst>
                                    <p:set>
                                      <p:cBhvr>
                                        <p:cTn id="69" dur="1" fill="hold">
                                          <p:stCondLst>
                                            <p:cond delay="0"/>
                                          </p:stCondLst>
                                        </p:cTn>
                                        <p:tgtEl>
                                          <p:spTgt spid="24587"/>
                                        </p:tgtEl>
                                        <p:attrNameLst>
                                          <p:attrName>style.visibility</p:attrName>
                                        </p:attrNameLst>
                                      </p:cBhvr>
                                      <p:to>
                                        <p:strVal val="visible"/>
                                      </p:to>
                                    </p:set>
                                    <p:anim calcmode="lin" valueType="num">
                                      <p:cBhvr>
                                        <p:cTn id="70" dur="1000" fill="hold"/>
                                        <p:tgtEl>
                                          <p:spTgt spid="24587"/>
                                        </p:tgtEl>
                                        <p:attrNameLst>
                                          <p:attrName>ppt_w</p:attrName>
                                        </p:attrNameLst>
                                      </p:cBhvr>
                                      <p:tavLst>
                                        <p:tav tm="0">
                                          <p:val>
                                            <p:fltVal val="0"/>
                                          </p:val>
                                        </p:tav>
                                        <p:tav tm="100000">
                                          <p:val>
                                            <p:strVal val="#ppt_w"/>
                                          </p:val>
                                        </p:tav>
                                      </p:tavLst>
                                    </p:anim>
                                    <p:anim calcmode="lin" valueType="num">
                                      <p:cBhvr>
                                        <p:cTn id="71" dur="1000" fill="hold"/>
                                        <p:tgtEl>
                                          <p:spTgt spid="24587"/>
                                        </p:tgtEl>
                                        <p:attrNameLst>
                                          <p:attrName>ppt_h</p:attrName>
                                        </p:attrNameLst>
                                      </p:cBhvr>
                                      <p:tavLst>
                                        <p:tav tm="0">
                                          <p:val>
                                            <p:fltVal val="0"/>
                                          </p:val>
                                        </p:tav>
                                        <p:tav tm="100000">
                                          <p:val>
                                            <p:strVal val="#ppt_h"/>
                                          </p:val>
                                        </p:tav>
                                      </p:tavLst>
                                    </p:anim>
                                    <p:anim calcmode="lin" valueType="num">
                                      <p:cBhvr>
                                        <p:cTn id="72" dur="1000" fill="hold"/>
                                        <p:tgtEl>
                                          <p:spTgt spid="24587"/>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24587"/>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51" presetClass="entr" presetSubtype="0" fill="hold" grpId="0" nodeType="afterEffect">
                                  <p:stCondLst>
                                    <p:cond delay="0"/>
                                  </p:stCondLst>
                                  <p:childTnLst>
                                    <p:set>
                                      <p:cBhvr>
                                        <p:cTn id="76" dur="1" fill="hold">
                                          <p:stCondLst>
                                            <p:cond delay="0"/>
                                          </p:stCondLst>
                                        </p:cTn>
                                        <p:tgtEl>
                                          <p:spTgt spid="1027"/>
                                        </p:tgtEl>
                                        <p:attrNameLst>
                                          <p:attrName>style.visibility</p:attrName>
                                        </p:attrNameLst>
                                      </p:cBhvr>
                                      <p:to>
                                        <p:strVal val="visible"/>
                                      </p:to>
                                    </p:set>
                                    <p:animEffect transition="in" filter="fade">
                                      <p:cBhvr>
                                        <p:cTn id="77" dur="385" decel="100000"/>
                                        <p:tgtEl>
                                          <p:spTgt spid="1027"/>
                                        </p:tgtEl>
                                      </p:cBhvr>
                                    </p:animEffect>
                                    <p:animScale>
                                      <p:cBhvr>
                                        <p:cTn id="78" dur="385" decel="100000"/>
                                        <p:tgtEl>
                                          <p:spTgt spid="1027"/>
                                        </p:tgtEl>
                                      </p:cBhvr>
                                      <p:from x="10000" y="10000"/>
                                      <p:to x="200000" y="450000"/>
                                    </p:animScale>
                                    <p:animScale>
                                      <p:cBhvr>
                                        <p:cTn id="79" dur="615" accel="100000" fill="hold">
                                          <p:stCondLst>
                                            <p:cond delay="385"/>
                                          </p:stCondLst>
                                        </p:cTn>
                                        <p:tgtEl>
                                          <p:spTgt spid="1027"/>
                                        </p:tgtEl>
                                      </p:cBhvr>
                                      <p:from x="200000" y="450000"/>
                                      <p:to x="100000" y="100000"/>
                                    </p:animScale>
                                    <p:set>
                                      <p:cBhvr>
                                        <p:cTn id="80" dur="385" fill="hold"/>
                                        <p:tgtEl>
                                          <p:spTgt spid="1027"/>
                                        </p:tgtEl>
                                        <p:attrNameLst>
                                          <p:attrName>ppt_x</p:attrName>
                                        </p:attrNameLst>
                                      </p:cBhvr>
                                      <p:to>
                                        <p:strVal val="(0.5)"/>
                                      </p:to>
                                    </p:set>
                                    <p:anim from="(0.5)" to="(#ppt_x)" calcmode="lin" valueType="num">
                                      <p:cBhvr>
                                        <p:cTn id="81" dur="615" accel="100000" fill="hold">
                                          <p:stCondLst>
                                            <p:cond delay="385"/>
                                          </p:stCondLst>
                                        </p:cTn>
                                        <p:tgtEl>
                                          <p:spTgt spid="1027"/>
                                        </p:tgtEl>
                                        <p:attrNameLst>
                                          <p:attrName>ppt_x</p:attrName>
                                        </p:attrNameLst>
                                      </p:cBhvr>
                                    </p:anim>
                                    <p:set>
                                      <p:cBhvr>
                                        <p:cTn id="82" dur="385" fill="hold"/>
                                        <p:tgtEl>
                                          <p:spTgt spid="1027"/>
                                        </p:tgtEl>
                                        <p:attrNameLst>
                                          <p:attrName>ppt_y</p:attrName>
                                        </p:attrNameLst>
                                      </p:cBhvr>
                                      <p:to>
                                        <p:strVal val="(#ppt_y+0.4)"/>
                                      </p:to>
                                    </p:set>
                                    <p:anim from="(#ppt_y+0.4)" to="(#ppt_y)" calcmode="lin" valueType="num">
                                      <p:cBhvr>
                                        <p:cTn id="83" dur="615" accel="100000" fill="hold">
                                          <p:stCondLst>
                                            <p:cond delay="385"/>
                                          </p:stCondLst>
                                        </p:cTn>
                                        <p:tgtEl>
                                          <p:spTgt spid="102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p:txBody>
          <a:bodyPr/>
          <a:lstStyle/>
          <a:p>
            <a:pPr eaLnBrk="1" hangingPunct="1"/>
            <a:endParaRPr lang="es-ES" smtClean="0"/>
          </a:p>
        </p:txBody>
      </p:sp>
      <p:pic>
        <p:nvPicPr>
          <p:cNvPr id="4099" name="Picture 4" descr="Canaria-4"/>
          <p:cNvPicPr>
            <a:picLocks noChangeAspect="1" noChangeArrowheads="1"/>
          </p:cNvPicPr>
          <p:nvPr/>
        </p:nvPicPr>
        <p:blipFill>
          <a:blip r:embed="rId2" cstate="print">
            <a:lum bright="-50000" contrast="70000"/>
          </a:blip>
          <a:srcRect/>
          <a:stretch>
            <a:fillRect/>
          </a:stretch>
        </p:blipFill>
        <p:spPr bwMode="auto">
          <a:xfrm>
            <a:off x="0" y="0"/>
            <a:ext cx="4913313" cy="6858000"/>
          </a:xfrm>
          <a:prstGeom prst="rect">
            <a:avLst/>
          </a:prstGeom>
          <a:noFill/>
          <a:ln w="9525">
            <a:noFill/>
            <a:miter lim="800000"/>
            <a:headEnd/>
            <a:tailEnd/>
          </a:ln>
        </p:spPr>
      </p:pic>
      <p:pic>
        <p:nvPicPr>
          <p:cNvPr id="4100" name="Picture 5" descr="Canaria-3"/>
          <p:cNvPicPr>
            <a:picLocks noChangeAspect="1" noChangeArrowheads="1"/>
          </p:cNvPicPr>
          <p:nvPr/>
        </p:nvPicPr>
        <p:blipFill>
          <a:blip r:embed="rId3" cstate="print">
            <a:lum bright="-50000" contrast="70000"/>
          </a:blip>
          <a:srcRect/>
          <a:stretch>
            <a:fillRect/>
          </a:stretch>
        </p:blipFill>
        <p:spPr bwMode="auto">
          <a:xfrm>
            <a:off x="4273550" y="0"/>
            <a:ext cx="4870450" cy="6858000"/>
          </a:xfrm>
          <a:prstGeom prst="rect">
            <a:avLst/>
          </a:prstGeom>
          <a:noFill/>
          <a:ln w="9525">
            <a:noFill/>
            <a:miter lim="800000"/>
            <a:headEnd/>
            <a:tailEnd/>
          </a:ln>
        </p:spPr>
      </p:pic>
      <p:sp>
        <p:nvSpPr>
          <p:cNvPr id="4101" name="WordArt 7"/>
          <p:cNvSpPr>
            <a:spLocks noChangeArrowheads="1" noChangeShapeType="1" noTextEdit="1"/>
          </p:cNvSpPr>
          <p:nvPr/>
        </p:nvSpPr>
        <p:spPr bwMode="auto">
          <a:xfrm>
            <a:off x="2700338" y="1412875"/>
            <a:ext cx="576262" cy="142875"/>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Huanta</a:t>
            </a:r>
          </a:p>
        </p:txBody>
      </p:sp>
      <p:sp>
        <p:nvSpPr>
          <p:cNvPr id="4102" name="WordArt 8"/>
          <p:cNvSpPr>
            <a:spLocks noChangeArrowheads="1" noChangeShapeType="1" noTextEdit="1"/>
          </p:cNvSpPr>
          <p:nvPr/>
        </p:nvSpPr>
        <p:spPr bwMode="auto">
          <a:xfrm>
            <a:off x="3348038" y="2133600"/>
            <a:ext cx="576262" cy="142875"/>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La Mar</a:t>
            </a:r>
          </a:p>
        </p:txBody>
      </p:sp>
      <p:sp>
        <p:nvSpPr>
          <p:cNvPr id="4103" name="WordArt 13"/>
          <p:cNvSpPr>
            <a:spLocks noChangeArrowheads="1" noChangeShapeType="1" noTextEdit="1"/>
          </p:cNvSpPr>
          <p:nvPr/>
        </p:nvSpPr>
        <p:spPr bwMode="auto">
          <a:xfrm>
            <a:off x="2268538" y="2924175"/>
            <a:ext cx="576262" cy="217488"/>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Cangallo</a:t>
            </a:r>
          </a:p>
        </p:txBody>
      </p:sp>
      <p:sp>
        <p:nvSpPr>
          <p:cNvPr id="4104" name="WordArt 14"/>
          <p:cNvSpPr>
            <a:spLocks noChangeArrowheads="1" noChangeShapeType="1" noTextEdit="1"/>
          </p:cNvSpPr>
          <p:nvPr/>
        </p:nvSpPr>
        <p:spPr bwMode="auto">
          <a:xfrm>
            <a:off x="2484438" y="2492375"/>
            <a:ext cx="647700" cy="288925"/>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Huamanga</a:t>
            </a:r>
          </a:p>
        </p:txBody>
      </p:sp>
      <p:sp>
        <p:nvSpPr>
          <p:cNvPr id="4105" name="WordArt 15"/>
          <p:cNvSpPr>
            <a:spLocks noChangeArrowheads="1" noChangeShapeType="1" noTextEdit="1"/>
          </p:cNvSpPr>
          <p:nvPr/>
        </p:nvSpPr>
        <p:spPr bwMode="auto">
          <a:xfrm>
            <a:off x="3059113" y="3141663"/>
            <a:ext cx="647700" cy="214312"/>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Vilcashuamán</a:t>
            </a:r>
          </a:p>
        </p:txBody>
      </p:sp>
      <p:sp>
        <p:nvSpPr>
          <p:cNvPr id="4106" name="WordArt 16"/>
          <p:cNvSpPr>
            <a:spLocks noChangeArrowheads="1" noChangeShapeType="1" noTextEdit="1"/>
          </p:cNvSpPr>
          <p:nvPr/>
        </p:nvSpPr>
        <p:spPr bwMode="auto">
          <a:xfrm>
            <a:off x="2339975" y="3213100"/>
            <a:ext cx="719138" cy="287338"/>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91111"/>
                </a:solidFill>
                <a:latin typeface="Arial Black"/>
              </a:rPr>
              <a:t>Víctor Fajardo</a:t>
            </a:r>
          </a:p>
        </p:txBody>
      </p:sp>
      <p:sp>
        <p:nvSpPr>
          <p:cNvPr id="4107" name="WordArt 17"/>
          <p:cNvSpPr>
            <a:spLocks noChangeArrowheads="1" noChangeShapeType="1" noTextEdit="1"/>
          </p:cNvSpPr>
          <p:nvPr/>
        </p:nvSpPr>
        <p:spPr bwMode="auto">
          <a:xfrm>
            <a:off x="2195513" y="3573463"/>
            <a:ext cx="720725" cy="287337"/>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Huancasancos</a:t>
            </a:r>
          </a:p>
        </p:txBody>
      </p:sp>
      <p:sp>
        <p:nvSpPr>
          <p:cNvPr id="4108" name="WordArt 18"/>
          <p:cNvSpPr>
            <a:spLocks noChangeArrowheads="1" noChangeShapeType="1" noTextEdit="1"/>
          </p:cNvSpPr>
          <p:nvPr/>
        </p:nvSpPr>
        <p:spPr bwMode="auto">
          <a:xfrm>
            <a:off x="3419475" y="3860800"/>
            <a:ext cx="431800" cy="144463"/>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Sucre</a:t>
            </a:r>
          </a:p>
        </p:txBody>
      </p:sp>
      <p:sp>
        <p:nvSpPr>
          <p:cNvPr id="4109" name="WordArt 19"/>
          <p:cNvSpPr>
            <a:spLocks noChangeArrowheads="1" noChangeShapeType="1" noTextEdit="1"/>
          </p:cNvSpPr>
          <p:nvPr/>
        </p:nvSpPr>
        <p:spPr bwMode="auto">
          <a:xfrm>
            <a:off x="2411413" y="4581525"/>
            <a:ext cx="720725" cy="215900"/>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Lucanas</a:t>
            </a:r>
          </a:p>
        </p:txBody>
      </p:sp>
      <p:sp>
        <p:nvSpPr>
          <p:cNvPr id="4110" name="WordArt 20"/>
          <p:cNvSpPr>
            <a:spLocks noChangeArrowheads="1" noChangeShapeType="1" noTextEdit="1"/>
          </p:cNvSpPr>
          <p:nvPr/>
        </p:nvSpPr>
        <p:spPr bwMode="auto">
          <a:xfrm>
            <a:off x="3779838" y="5229225"/>
            <a:ext cx="720725" cy="215900"/>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Parinacochas</a:t>
            </a:r>
          </a:p>
        </p:txBody>
      </p:sp>
      <p:sp>
        <p:nvSpPr>
          <p:cNvPr id="4111" name="WordArt 21"/>
          <p:cNvSpPr>
            <a:spLocks noChangeArrowheads="1" noChangeShapeType="1" noTextEdit="1"/>
          </p:cNvSpPr>
          <p:nvPr/>
        </p:nvSpPr>
        <p:spPr bwMode="auto">
          <a:xfrm>
            <a:off x="4284663" y="5516563"/>
            <a:ext cx="719137" cy="217487"/>
          </a:xfrm>
          <a:prstGeom prst="rect">
            <a:avLst/>
          </a:prstGeom>
        </p:spPr>
        <p:txBody>
          <a:bodyPr wrap="none" fromWordArt="1">
            <a:prstTxWarp prst="textPlain">
              <a:avLst>
                <a:gd name="adj" fmla="val 50000"/>
              </a:avLst>
            </a:prstTxWarp>
          </a:bodyPr>
          <a:lstStyle/>
          <a:p>
            <a:r>
              <a:rPr lang="es-ES" sz="3600" kern="10">
                <a:ln w="9525">
                  <a:solidFill>
                    <a:srgbClr val="000000"/>
                  </a:solidFill>
                  <a:round/>
                  <a:headEnd/>
                  <a:tailEnd/>
                </a:ln>
                <a:solidFill>
                  <a:srgbClr val="FFFFFF"/>
                </a:solidFill>
                <a:latin typeface="Arial Black"/>
              </a:rPr>
              <a:t>Paucar del Sarasara</a:t>
            </a:r>
          </a:p>
        </p:txBody>
      </p:sp>
      <p:sp>
        <p:nvSpPr>
          <p:cNvPr id="20" name="Text Box 22"/>
          <p:cNvSpPr txBox="1">
            <a:spLocks noChangeArrowheads="1"/>
          </p:cNvSpPr>
          <p:nvPr/>
        </p:nvSpPr>
        <p:spPr bwMode="auto">
          <a:xfrm>
            <a:off x="3683000" y="3213100"/>
            <a:ext cx="1466850" cy="369888"/>
          </a:xfrm>
          <a:prstGeom prst="rect">
            <a:avLst/>
          </a:prstGeom>
          <a:solidFill>
            <a:srgbClr val="C70505"/>
          </a:solidFill>
          <a:ln w="9525">
            <a:solidFill>
              <a:srgbClr val="000000"/>
            </a:solidFill>
            <a:miter lim="800000"/>
            <a:headEnd/>
            <a:tailEnd/>
          </a:ln>
          <a:effectLst/>
        </p:spPr>
        <p:txBody>
          <a:bodyPr>
            <a:spAutoFit/>
          </a:bodyPr>
          <a:lstStyle/>
          <a:p>
            <a:pPr fontAlgn="auto">
              <a:spcBef>
                <a:spcPct val="50000"/>
              </a:spcBef>
              <a:spcAft>
                <a:spcPts val="0"/>
              </a:spcAft>
              <a:defRPr/>
            </a:pPr>
            <a:r>
              <a:rPr lang="es-PE" sz="900" dirty="0">
                <a:effectLst>
                  <a:outerShdw blurRad="38100" dist="38100" dir="2700000" algn="tl">
                    <a:srgbClr val="000000"/>
                  </a:outerShdw>
                </a:effectLst>
                <a:latin typeface="Arial" charset="0"/>
              </a:rPr>
              <a:t>Catalina Huanca        (Ex Minas Canarias)</a:t>
            </a:r>
            <a:endParaRPr lang="es-ES" sz="900" dirty="0">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txBox="1">
            <a:spLocks/>
          </p:cNvSpPr>
          <p:nvPr/>
        </p:nvSpPr>
        <p:spPr bwMode="auto">
          <a:xfrm>
            <a:off x="142875" y="857250"/>
            <a:ext cx="6572250" cy="4000500"/>
          </a:xfrm>
          <a:prstGeom prst="rect">
            <a:avLst/>
          </a:prstGeom>
          <a:noFill/>
          <a:ln w="9525">
            <a:noFill/>
            <a:miter lim="800000"/>
            <a:headEnd/>
            <a:tailEnd/>
          </a:ln>
        </p:spPr>
        <p:txBody>
          <a:bodyPr/>
          <a:lstStyle/>
          <a:p>
            <a:pPr marL="180975" indent="-180975">
              <a:spcBef>
                <a:spcPct val="20000"/>
              </a:spcBef>
              <a:spcAft>
                <a:spcPct val="50000"/>
              </a:spcAft>
              <a:buSzPct val="125000"/>
              <a:buFont typeface="Arial" pitchFamily="34" charset="0"/>
              <a:buNone/>
            </a:pPr>
            <a:r>
              <a:rPr lang="es-ES">
                <a:solidFill>
                  <a:srgbClr val="003300"/>
                </a:solidFill>
                <a:latin typeface="Calibri" pitchFamily="34" charset="0"/>
              </a:rPr>
              <a:t> </a:t>
            </a:r>
            <a:r>
              <a:rPr lang="es-ES" b="1">
                <a:solidFill>
                  <a:srgbClr val="003300"/>
                </a:solidFill>
                <a:latin typeface="Calibri" pitchFamily="34" charset="0"/>
              </a:rPr>
              <a:t>   La Zona donde se ubica es de extrema pobreza, casi sin presencia del Estado.  La información tomada al mes de abril 2005 registraba:  </a:t>
            </a:r>
          </a:p>
          <a:p>
            <a:pPr marL="809625" lvl="2" indent="-342900">
              <a:spcBef>
                <a:spcPct val="20000"/>
              </a:spcBef>
              <a:spcAft>
                <a:spcPct val="50000"/>
              </a:spcAft>
              <a:buSzPct val="125000"/>
              <a:buFontTx/>
              <a:buChar char="•"/>
            </a:pPr>
            <a:r>
              <a:rPr lang="es-ES" b="1">
                <a:solidFill>
                  <a:srgbClr val="003300"/>
                </a:solidFill>
                <a:latin typeface="Calibri" pitchFamily="34" charset="0"/>
              </a:rPr>
              <a:t>6,000 habitantes en las comunidades de Canaria, Taca, Apongo, Raccaya, Uyuccasa, Sacllani y Huancapampa.</a:t>
            </a:r>
          </a:p>
          <a:p>
            <a:pPr marL="809625" lvl="2" indent="-342900">
              <a:spcBef>
                <a:spcPct val="20000"/>
              </a:spcBef>
              <a:spcAft>
                <a:spcPct val="50000"/>
              </a:spcAft>
              <a:buSzPct val="125000"/>
              <a:buFontTx/>
              <a:buChar char="•"/>
            </a:pPr>
            <a:r>
              <a:rPr lang="es-ES" b="1">
                <a:solidFill>
                  <a:srgbClr val="003300"/>
                </a:solidFill>
                <a:latin typeface="Calibri" pitchFamily="34" charset="0"/>
              </a:rPr>
              <a:t>81 por cada 1000 niños mueren antes del año.</a:t>
            </a:r>
          </a:p>
          <a:p>
            <a:pPr marL="809625" lvl="2" indent="-342900">
              <a:spcBef>
                <a:spcPct val="20000"/>
              </a:spcBef>
              <a:spcAft>
                <a:spcPct val="50000"/>
              </a:spcAft>
              <a:buSzPct val="125000"/>
              <a:buFontTx/>
              <a:buChar char="•"/>
            </a:pPr>
            <a:r>
              <a:rPr lang="es-ES" b="1">
                <a:solidFill>
                  <a:srgbClr val="003300"/>
                </a:solidFill>
                <a:latin typeface="Calibri" pitchFamily="34" charset="0"/>
              </a:rPr>
              <a:t>59% de analfabetismo (28% habla solo quechua).</a:t>
            </a:r>
          </a:p>
          <a:p>
            <a:pPr marL="809625" lvl="2" indent="-342900">
              <a:spcBef>
                <a:spcPct val="20000"/>
              </a:spcBef>
              <a:spcAft>
                <a:spcPct val="50000"/>
              </a:spcAft>
              <a:buSzPct val="125000"/>
              <a:buFontTx/>
              <a:buChar char="•"/>
            </a:pPr>
            <a:r>
              <a:rPr lang="es-ES" b="1">
                <a:solidFill>
                  <a:srgbClr val="003300"/>
                </a:solidFill>
                <a:latin typeface="Calibri" pitchFamily="34" charset="0"/>
              </a:rPr>
              <a:t>93% de desnutrición infantil.</a:t>
            </a:r>
          </a:p>
          <a:p>
            <a:pPr marL="809625" lvl="2" indent="-342900">
              <a:spcBef>
                <a:spcPct val="20000"/>
              </a:spcBef>
              <a:spcAft>
                <a:spcPct val="50000"/>
              </a:spcAft>
              <a:buSzPct val="125000"/>
              <a:buFontTx/>
              <a:buChar char="•"/>
            </a:pPr>
            <a:r>
              <a:rPr lang="es-ES" b="1">
                <a:solidFill>
                  <a:srgbClr val="003300"/>
                </a:solidFill>
                <a:latin typeface="Calibri" pitchFamily="34" charset="0"/>
              </a:rPr>
              <a:t>Médico y cama de hospital más cercana a 3 horas de camino en Huancapi.</a:t>
            </a:r>
          </a:p>
        </p:txBody>
      </p:sp>
      <p:pic>
        <p:nvPicPr>
          <p:cNvPr id="5" name="Picture 2" descr="Inspección Laguna Tajata y comunidades 27ene-2feb 042"/>
          <p:cNvPicPr>
            <a:picLocks noChangeAspect="1" noChangeArrowheads="1"/>
          </p:cNvPicPr>
          <p:nvPr/>
        </p:nvPicPr>
        <p:blipFill>
          <a:blip r:embed="rId2" cstate="print"/>
          <a:srcRect/>
          <a:stretch>
            <a:fillRect/>
          </a:stretch>
        </p:blipFill>
        <p:spPr bwMode="auto">
          <a:xfrm>
            <a:off x="1285875" y="4768850"/>
            <a:ext cx="2214563" cy="1660525"/>
          </a:xfrm>
          <a:prstGeom prst="rect">
            <a:avLst/>
          </a:prstGeom>
          <a:noFill/>
          <a:ln w="9525">
            <a:noFill/>
            <a:miter lim="800000"/>
            <a:headEnd/>
            <a:tailEnd/>
          </a:ln>
        </p:spPr>
      </p:pic>
      <p:sp>
        <p:nvSpPr>
          <p:cNvPr id="6" name="Rectangle 2"/>
          <p:cNvSpPr>
            <a:spLocks noChangeArrowheads="1"/>
          </p:cNvSpPr>
          <p:nvPr/>
        </p:nvSpPr>
        <p:spPr bwMode="auto">
          <a:xfrm>
            <a:off x="1785938" y="6215063"/>
            <a:ext cx="2143125" cy="642937"/>
          </a:xfrm>
          <a:prstGeom prst="rect">
            <a:avLst/>
          </a:prstGeom>
          <a:noFill/>
          <a:ln w="9525">
            <a:noFill/>
            <a:miter lim="800000"/>
            <a:headEnd/>
            <a:tailEnd/>
          </a:ln>
        </p:spPr>
        <p:txBody>
          <a:bodyPr anchor="ctr"/>
          <a:lstStyle/>
          <a:p>
            <a:r>
              <a:rPr lang="es-PE" sz="1200" b="1">
                <a:solidFill>
                  <a:srgbClr val="002060"/>
                </a:solidFill>
                <a:latin typeface="Arial Narrow" pitchFamily="34" charset="0"/>
                <a:ea typeface="SimSun"/>
                <a:cs typeface="SimSun"/>
              </a:rPr>
              <a:t>Comunidad de Taca   </a:t>
            </a:r>
            <a:endParaRPr lang="es-ES" sz="1200" b="1">
              <a:solidFill>
                <a:srgbClr val="002060"/>
              </a:solidFill>
              <a:latin typeface="Arial Narrow" pitchFamily="34" charset="0"/>
              <a:ea typeface="SimSun"/>
              <a:cs typeface="SimSun"/>
            </a:endParaRPr>
          </a:p>
        </p:txBody>
      </p:sp>
      <p:pic>
        <p:nvPicPr>
          <p:cNvPr id="7" name="Picture 9" descr="uyuccasa 024"/>
          <p:cNvPicPr>
            <a:picLocks noChangeAspect="1" noChangeArrowheads="1"/>
          </p:cNvPicPr>
          <p:nvPr/>
        </p:nvPicPr>
        <p:blipFill>
          <a:blip r:embed="rId3" cstate="print"/>
          <a:srcRect/>
          <a:stretch>
            <a:fillRect/>
          </a:stretch>
        </p:blipFill>
        <p:spPr bwMode="auto">
          <a:xfrm>
            <a:off x="3736975" y="4786313"/>
            <a:ext cx="2263775" cy="1690687"/>
          </a:xfrm>
          <a:prstGeom prst="rect">
            <a:avLst/>
          </a:prstGeom>
          <a:noFill/>
          <a:ln w="9525">
            <a:noFill/>
            <a:miter lim="800000"/>
            <a:headEnd/>
            <a:tailEnd/>
          </a:ln>
        </p:spPr>
      </p:pic>
      <p:sp>
        <p:nvSpPr>
          <p:cNvPr id="8" name="Rectangle 2"/>
          <p:cNvSpPr>
            <a:spLocks noChangeArrowheads="1"/>
          </p:cNvSpPr>
          <p:nvPr/>
        </p:nvSpPr>
        <p:spPr bwMode="auto">
          <a:xfrm>
            <a:off x="3929063" y="6286500"/>
            <a:ext cx="2143125" cy="642938"/>
          </a:xfrm>
          <a:prstGeom prst="rect">
            <a:avLst/>
          </a:prstGeom>
          <a:noFill/>
          <a:ln w="9525">
            <a:noFill/>
            <a:miter lim="800000"/>
            <a:headEnd/>
            <a:tailEnd/>
          </a:ln>
        </p:spPr>
        <p:txBody>
          <a:bodyPr anchor="ctr"/>
          <a:lstStyle/>
          <a:p>
            <a:r>
              <a:rPr lang="es-PE" sz="1200" b="1">
                <a:solidFill>
                  <a:srgbClr val="002060"/>
                </a:solidFill>
                <a:latin typeface="Arial Narrow" pitchFamily="34" charset="0"/>
                <a:ea typeface="SimSun"/>
                <a:cs typeface="SimSun"/>
              </a:rPr>
              <a:t>Comunidad de Uyuccasa</a:t>
            </a:r>
            <a:endParaRPr lang="es-ES" sz="1200" b="1">
              <a:solidFill>
                <a:srgbClr val="002060"/>
              </a:solidFill>
              <a:latin typeface="Arial Narrow" pitchFamily="34" charset="0"/>
              <a:ea typeface="SimSun"/>
              <a:cs typeface="SimSun"/>
            </a:endParaRPr>
          </a:p>
        </p:txBody>
      </p:sp>
      <p:pic>
        <p:nvPicPr>
          <p:cNvPr id="9" name="Picture 3" descr="Inspección Laguna Tajata y comunidades 27ene-2feb 120"/>
          <p:cNvPicPr>
            <a:picLocks noChangeAspect="1" noChangeArrowheads="1"/>
          </p:cNvPicPr>
          <p:nvPr/>
        </p:nvPicPr>
        <p:blipFill>
          <a:blip r:embed="rId4" cstate="print"/>
          <a:srcRect/>
          <a:stretch>
            <a:fillRect/>
          </a:stretch>
        </p:blipFill>
        <p:spPr bwMode="auto">
          <a:xfrm>
            <a:off x="6286500" y="4786313"/>
            <a:ext cx="2238375" cy="1679575"/>
          </a:xfrm>
          <a:prstGeom prst="rect">
            <a:avLst/>
          </a:prstGeom>
          <a:noFill/>
          <a:ln w="9525">
            <a:noFill/>
            <a:miter lim="800000"/>
            <a:headEnd/>
            <a:tailEnd/>
          </a:ln>
        </p:spPr>
      </p:pic>
      <p:sp>
        <p:nvSpPr>
          <p:cNvPr id="10" name="Rectangle 2"/>
          <p:cNvSpPr>
            <a:spLocks noChangeArrowheads="1"/>
          </p:cNvSpPr>
          <p:nvPr/>
        </p:nvSpPr>
        <p:spPr bwMode="auto">
          <a:xfrm>
            <a:off x="6572250" y="6286500"/>
            <a:ext cx="2143125" cy="642938"/>
          </a:xfrm>
          <a:prstGeom prst="rect">
            <a:avLst/>
          </a:prstGeom>
          <a:noFill/>
          <a:ln w="9525">
            <a:noFill/>
            <a:miter lim="800000"/>
            <a:headEnd/>
            <a:tailEnd/>
          </a:ln>
        </p:spPr>
        <p:txBody>
          <a:bodyPr anchor="ctr"/>
          <a:lstStyle/>
          <a:p>
            <a:r>
              <a:rPr lang="es-PE" sz="1200" b="1">
                <a:solidFill>
                  <a:srgbClr val="002060"/>
                </a:solidFill>
                <a:latin typeface="Arial Narrow" pitchFamily="34" charset="0"/>
                <a:ea typeface="SimSun"/>
                <a:cs typeface="SimSun"/>
              </a:rPr>
              <a:t>Comunidad de Raccaya</a:t>
            </a:r>
            <a:endParaRPr lang="es-ES" sz="1200" b="1">
              <a:solidFill>
                <a:srgbClr val="002060"/>
              </a:solidFill>
              <a:latin typeface="Arial Narrow" pitchFamily="34" charset="0"/>
              <a:ea typeface="SimSun"/>
              <a:cs typeface="SimSun"/>
            </a:endParaRPr>
          </a:p>
        </p:txBody>
      </p:sp>
      <p:pic>
        <p:nvPicPr>
          <p:cNvPr id="5129" name="13 Imagen" descr="DSC00447"/>
          <p:cNvPicPr>
            <a:picLocks noChangeAspect="1" noChangeArrowheads="1"/>
          </p:cNvPicPr>
          <p:nvPr/>
        </p:nvPicPr>
        <p:blipFill>
          <a:blip r:embed="rId5" cstate="print"/>
          <a:srcRect/>
          <a:stretch>
            <a:fillRect/>
          </a:stretch>
        </p:blipFill>
        <p:spPr bwMode="auto">
          <a:xfrm>
            <a:off x="6218238" y="1714500"/>
            <a:ext cx="2725737" cy="2071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1000"/>
                                        <p:tgtEl>
                                          <p:spTgt spid="5122"/>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129"/>
                                        </p:tgtEl>
                                        <p:attrNameLst>
                                          <p:attrName>style.visibility</p:attrName>
                                        </p:attrNameLst>
                                      </p:cBhvr>
                                      <p:to>
                                        <p:strVal val="visible"/>
                                      </p:to>
                                    </p:set>
                                    <p:animEffect transition="in" filter="checkerboard(across)">
                                      <p:cBhvr>
                                        <p:cTn id="11" dur="1000"/>
                                        <p:tgtEl>
                                          <p:spTgt spid="512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10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10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1000"/>
                                        <p:tgtEl>
                                          <p:spTgt spid="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1000"/>
                                        <p:tgtEl>
                                          <p:spTgt spid="8"/>
                                        </p:tgtEl>
                                      </p:cBhvr>
                                    </p:animEffect>
                                  </p:childTnLst>
                                </p:cTn>
                              </p:par>
                              <p:par>
                                <p:cTn id="25" presetID="3" presetClass="entr" presetSubtype="1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10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Marcador de contenido"/>
          <p:cNvSpPr txBox="1">
            <a:spLocks/>
          </p:cNvSpPr>
          <p:nvPr/>
        </p:nvSpPr>
        <p:spPr bwMode="auto">
          <a:xfrm>
            <a:off x="642938" y="1500188"/>
            <a:ext cx="7715250" cy="4525962"/>
          </a:xfrm>
          <a:prstGeom prst="rect">
            <a:avLst/>
          </a:prstGeom>
          <a:noFill/>
          <a:ln w="9525">
            <a:noFill/>
            <a:miter lim="800000"/>
            <a:headEnd/>
            <a:tailEnd/>
          </a:ln>
        </p:spPr>
        <p:txBody>
          <a:bodyPr/>
          <a:lstStyle/>
          <a:p>
            <a:pPr marL="342900" indent="-342900" algn="just">
              <a:spcBef>
                <a:spcPct val="20000"/>
              </a:spcBef>
              <a:buFont typeface="Arial" pitchFamily="34" charset="0"/>
              <a:buNone/>
            </a:pPr>
            <a:r>
              <a:rPr lang="es-MX">
                <a:latin typeface="Calibri" pitchFamily="34" charset="0"/>
              </a:rPr>
              <a:t>      </a:t>
            </a:r>
            <a:endParaRPr lang="es-MX" b="1">
              <a:latin typeface="Calibri" pitchFamily="34" charset="0"/>
            </a:endParaRPr>
          </a:p>
          <a:p>
            <a:pPr marL="342900" indent="-342900" algn="just">
              <a:spcBef>
                <a:spcPct val="20000"/>
              </a:spcBef>
              <a:buFont typeface="Wingdings" pitchFamily="2" charset="2"/>
              <a:buChar char="§"/>
            </a:pPr>
            <a:r>
              <a:rPr lang="es-MX" sz="2000" b="1">
                <a:latin typeface="Calibri" pitchFamily="34" charset="0"/>
              </a:rPr>
              <a:t>La población mayormente  agricultores y pastores de ovejas y camélidos sudamericanos, viven a nivel de subsistencia, en una geografía  agreste,  escases de agua y de servicios básicos.</a:t>
            </a:r>
          </a:p>
          <a:p>
            <a:pPr marL="342900" indent="-342900" algn="just">
              <a:spcBef>
                <a:spcPct val="20000"/>
              </a:spcBef>
              <a:buFont typeface="Wingdings" pitchFamily="2" charset="2"/>
              <a:buChar char="§"/>
            </a:pPr>
            <a:r>
              <a:rPr lang="es-MX" sz="2000" b="1">
                <a:latin typeface="Calibri" pitchFamily="34" charset="0"/>
              </a:rPr>
              <a:t>Durante los últimos 20 años, que fue explotada por la cooperativa,  solo se beneficiaban  291 trabajadores; los relaves se echaban al rio y no se daba apoyo a las CCs del entorno.</a:t>
            </a:r>
          </a:p>
          <a:p>
            <a:pPr marL="342900" indent="-342900" algn="just">
              <a:spcBef>
                <a:spcPct val="20000"/>
              </a:spcBef>
              <a:buFont typeface="Wingdings" pitchFamily="2" charset="2"/>
              <a:buChar char="§"/>
            </a:pPr>
            <a:r>
              <a:rPr lang="es-MX" sz="2000" b="1">
                <a:latin typeface="Calibri" pitchFamily="34" charset="0"/>
              </a:rPr>
              <a:t>La contaminación generada había afectado la flora y fauna de las CCs colindantes a la mina, afectándolos directamente .</a:t>
            </a:r>
          </a:p>
          <a:p>
            <a:pPr marL="342900" indent="-342900" algn="just">
              <a:spcBef>
                <a:spcPct val="20000"/>
              </a:spcBef>
              <a:buFont typeface="Wingdings" pitchFamily="2" charset="2"/>
              <a:buChar char="§"/>
            </a:pPr>
            <a:r>
              <a:rPr lang="es-MX" sz="2000" b="1">
                <a:latin typeface="Calibri" pitchFamily="34" charset="0"/>
              </a:rPr>
              <a:t>Por la experiencia de décadas vividas bajo una explotación minera irresponsable, la población era mayoritariamente anti-minera, mostrándose algunas CCs  muy hostiles a la nueva administración.</a:t>
            </a:r>
          </a:p>
          <a:p>
            <a:pPr marL="342900" indent="-342900" algn="just">
              <a:spcBef>
                <a:spcPct val="20000"/>
              </a:spcBef>
              <a:buFont typeface="Wingdings" pitchFamily="2" charset="2"/>
              <a:buChar char="§"/>
            </a:pPr>
            <a:r>
              <a:rPr lang="es-MX" sz="2000" b="1">
                <a:latin typeface="Calibri" pitchFamily="34" charset="0"/>
              </a:rPr>
              <a:t>La naturaleza propia del hombre andino más violencia vivida en los 80, a acentuado  significativamente su nivel de desconfianza.</a:t>
            </a:r>
          </a:p>
          <a:p>
            <a:pPr marL="342900" indent="-342900" algn="just">
              <a:spcBef>
                <a:spcPct val="20000"/>
              </a:spcBef>
              <a:buFont typeface="Wingdings" pitchFamily="2" charset="2"/>
              <a:buChar char="Ø"/>
            </a:pPr>
            <a:endParaRPr lang="es-MX">
              <a:latin typeface="Calibri" pitchFamily="34" charset="0"/>
            </a:endParaRPr>
          </a:p>
          <a:p>
            <a:pPr marL="342900" indent="-342900" algn="just">
              <a:spcBef>
                <a:spcPct val="20000"/>
              </a:spcBef>
              <a:buFont typeface="Wingdings" pitchFamily="2" charset="2"/>
              <a:buChar char="Ø"/>
            </a:pPr>
            <a:endParaRPr lang="es-ES">
              <a:latin typeface="Calibri" pitchFamily="34" charset="0"/>
            </a:endParaRPr>
          </a:p>
        </p:txBody>
      </p:sp>
      <p:sp>
        <p:nvSpPr>
          <p:cNvPr id="3" name="1 Título"/>
          <p:cNvSpPr txBox="1">
            <a:spLocks/>
          </p:cNvSpPr>
          <p:nvPr/>
        </p:nvSpPr>
        <p:spPr>
          <a:xfrm>
            <a:off x="428625" y="1000125"/>
            <a:ext cx="8229600" cy="1143000"/>
          </a:xfrm>
          <a:prstGeom prst="rect">
            <a:avLst/>
          </a:prstGeom>
        </p:spPr>
        <p:txBody>
          <a:bodyPr>
            <a:normAutofit/>
          </a:bodyPr>
          <a:lstStyle/>
          <a:p>
            <a:pPr algn="ctr" fontAlgn="auto">
              <a:spcAft>
                <a:spcPts val="0"/>
              </a:spcAft>
              <a:defRPr/>
            </a:pPr>
            <a:r>
              <a:rPr lang="es-MX" sz="2800" b="1">
                <a:latin typeface="+mj-lt"/>
                <a:ea typeface="+mj-ea"/>
                <a:cs typeface="+mj-cs"/>
              </a:rPr>
              <a:t>SITUACIÓN SOCIAL ENCONTRADA EN EL ENTORNO</a:t>
            </a:r>
            <a:endParaRPr lang="es-ES" sz="280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up)">
                                      <p:cBhvr>
                                        <p:cTn id="11"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00063" y="785813"/>
            <a:ext cx="8229600" cy="1143000"/>
          </a:xfrm>
          <a:prstGeom prst="rect">
            <a:avLst/>
          </a:prstGeom>
        </p:spPr>
        <p:txBody>
          <a:bodyPr>
            <a:normAutofit/>
          </a:bodyPr>
          <a:lstStyle/>
          <a:p>
            <a:pPr algn="ctr" fontAlgn="auto">
              <a:spcAft>
                <a:spcPts val="0"/>
              </a:spcAft>
              <a:defRPr/>
            </a:pPr>
            <a:r>
              <a:rPr lang="es-MX" sz="2800" b="1" dirty="0">
                <a:latin typeface="+mj-lt"/>
                <a:ea typeface="+mj-ea"/>
                <a:cs typeface="+mj-cs"/>
              </a:rPr>
              <a:t> ACCIONES TOMADAS POR CH EN EL CAMPO DE LA </a:t>
            </a:r>
            <a:br>
              <a:rPr lang="es-MX" sz="2800" b="1" dirty="0">
                <a:latin typeface="+mj-lt"/>
                <a:ea typeface="+mj-ea"/>
                <a:cs typeface="+mj-cs"/>
              </a:rPr>
            </a:br>
            <a:r>
              <a:rPr lang="es-MX" sz="2800" b="1" dirty="0">
                <a:latin typeface="+mj-lt"/>
                <a:ea typeface="+mj-ea"/>
                <a:cs typeface="+mj-cs"/>
              </a:rPr>
              <a:t>GESTIÓN SOCIAL</a:t>
            </a:r>
            <a:endParaRPr lang="es-ES" sz="2800" dirty="0">
              <a:latin typeface="+mj-lt"/>
              <a:ea typeface="+mj-ea"/>
              <a:cs typeface="+mj-cs"/>
            </a:endParaRPr>
          </a:p>
        </p:txBody>
      </p:sp>
      <p:sp>
        <p:nvSpPr>
          <p:cNvPr id="7171" name="2 Marcador de contenido"/>
          <p:cNvSpPr txBox="1">
            <a:spLocks/>
          </p:cNvSpPr>
          <p:nvPr/>
        </p:nvSpPr>
        <p:spPr bwMode="auto">
          <a:xfrm>
            <a:off x="642938" y="1928813"/>
            <a:ext cx="7829550" cy="4525962"/>
          </a:xfrm>
          <a:prstGeom prst="rect">
            <a:avLst/>
          </a:prstGeom>
          <a:noFill/>
          <a:ln w="9525">
            <a:noFill/>
            <a:miter lim="800000"/>
            <a:headEnd/>
            <a:tailEnd/>
          </a:ln>
        </p:spPr>
        <p:txBody>
          <a:bodyPr/>
          <a:lstStyle/>
          <a:p>
            <a:pPr marL="342900" indent="-342900" algn="just">
              <a:spcBef>
                <a:spcPct val="20000"/>
              </a:spcBef>
              <a:buFont typeface="Arial" pitchFamily="34" charset="0"/>
              <a:buChar char="•"/>
            </a:pPr>
            <a:r>
              <a:rPr lang="es-MX" sz="2000" b="1">
                <a:latin typeface="Calibri" pitchFamily="34" charset="0"/>
              </a:rPr>
              <a:t>Se conformó la Superintendencia de RR.CC  para trabajar los proyectos y programas a desarrollar en cada comunidad, previa coordinación con sus autoridades y con la población.</a:t>
            </a:r>
          </a:p>
          <a:p>
            <a:pPr marL="342900" indent="-342900" algn="just">
              <a:spcBef>
                <a:spcPct val="20000"/>
              </a:spcBef>
              <a:buFont typeface="Arial" pitchFamily="34" charset="0"/>
              <a:buChar char="•"/>
            </a:pPr>
            <a:r>
              <a:rPr lang="es-MX" sz="2000" b="1">
                <a:latin typeface="Calibri" pitchFamily="34" charset="0"/>
              </a:rPr>
              <a:t>Conscientes que los recursos de la empresa para atender el componente social no sería suficiente por su limitado tamaño, conjuntamente con las otras 4 empresas vinculadas (Trafigura Beher, CORMIN, Cormin Callao, Condestable) conformaron la Fundación Integración Comunitaria, para apoyar en el desarrollo de proyectos en beneficio de las CCs del entorno. </a:t>
            </a:r>
          </a:p>
          <a:p>
            <a:pPr marL="342900" indent="-342900" algn="just">
              <a:spcBef>
                <a:spcPct val="20000"/>
              </a:spcBef>
              <a:buFont typeface="Arial" pitchFamily="34" charset="0"/>
              <a:buChar char="•"/>
            </a:pPr>
            <a:r>
              <a:rPr lang="es-MX" sz="2000" b="1">
                <a:latin typeface="Calibri" pitchFamily="34" charset="0"/>
              </a:rPr>
              <a:t>Posteriormente y en aplicación al D.S </a:t>
            </a:r>
            <a:r>
              <a:rPr lang="es-ES" sz="2000" b="1">
                <a:latin typeface="Calibri" pitchFamily="34" charset="0"/>
              </a:rPr>
              <a:t>Nº 071-2006 EM del 21dic 2006, se firma convenio con el Estado y conforma el PMSP-Catalina Huanca. A la fecha con cargo a los años fiscales 2007 y 2008 se han transferido en total S/ 250,861 al Fondo Local y Regional.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right)">
                                      <p:cBhvr>
                                        <p:cTn id="11"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500" y="1974850"/>
            <a:ext cx="8043863" cy="4883150"/>
          </a:xfrm>
        </p:spPr>
        <p:txBody>
          <a:bodyPr rtlCol="0">
            <a:normAutofit fontScale="70000" lnSpcReduction="20000"/>
          </a:bodyPr>
          <a:lstStyle/>
          <a:p>
            <a:pPr algn="just" eaLnBrk="1" fontAlgn="auto" hangingPunct="1">
              <a:spcAft>
                <a:spcPts val="0"/>
              </a:spcAft>
              <a:buFont typeface="Wingdings" pitchFamily="2" charset="2"/>
              <a:buChar char="§"/>
              <a:defRPr/>
            </a:pPr>
            <a:r>
              <a:rPr lang="es-MX" sz="2600" b="1" dirty="0" smtClean="0"/>
              <a:t>Las necesidades de los pueblos del entorno eran tan grandes, que se decidió sumar esfuerzos para que la Oficina de RR.CC  de Catalina Huanca-CH y la Fundación Integración Comunitaria – FIC,  desarrollen los proyectos y programas de apoyo social bajo una línea directriz que privilegia:</a:t>
            </a:r>
          </a:p>
          <a:p>
            <a:pPr algn="just" eaLnBrk="1" fontAlgn="auto" hangingPunct="1">
              <a:spcAft>
                <a:spcPts val="0"/>
              </a:spcAft>
              <a:buFont typeface="Arial" pitchFamily="34" charset="0"/>
              <a:buNone/>
              <a:defRPr/>
            </a:pPr>
            <a:endParaRPr lang="es-MX" sz="2600" b="1" dirty="0" smtClean="0"/>
          </a:p>
          <a:p>
            <a:pPr algn="just" eaLnBrk="1" fontAlgn="auto" hangingPunct="1">
              <a:spcAft>
                <a:spcPts val="0"/>
              </a:spcAft>
              <a:buFont typeface="Arial" pitchFamily="34" charset="0"/>
              <a:buNone/>
              <a:defRPr/>
            </a:pPr>
            <a:r>
              <a:rPr lang="es-MX" sz="2600" b="1" dirty="0" smtClean="0"/>
              <a:t>       1. Seguridad Alimentaria</a:t>
            </a:r>
          </a:p>
          <a:p>
            <a:pPr algn="just" eaLnBrk="1" fontAlgn="auto" hangingPunct="1">
              <a:spcAft>
                <a:spcPts val="0"/>
              </a:spcAft>
              <a:buFont typeface="Arial" pitchFamily="34" charset="0"/>
              <a:buNone/>
              <a:defRPr/>
            </a:pPr>
            <a:r>
              <a:rPr lang="es-MX" sz="2600" b="1" dirty="0"/>
              <a:t> </a:t>
            </a:r>
            <a:r>
              <a:rPr lang="es-MX" sz="2600" b="1" dirty="0" smtClean="0"/>
              <a:t>      2. Campañas  de Salud </a:t>
            </a:r>
          </a:p>
          <a:p>
            <a:pPr algn="just" eaLnBrk="1" fontAlgn="auto" hangingPunct="1">
              <a:spcAft>
                <a:spcPts val="0"/>
              </a:spcAft>
              <a:buFont typeface="Arial" pitchFamily="34" charset="0"/>
              <a:buNone/>
              <a:defRPr/>
            </a:pPr>
            <a:r>
              <a:rPr lang="es-MX" sz="2600" b="1" dirty="0"/>
              <a:t> </a:t>
            </a:r>
            <a:r>
              <a:rPr lang="es-MX" sz="2600" b="1" dirty="0" smtClean="0"/>
              <a:t>      3. Apoyo en la Educación e Infraestructura Educativa.</a:t>
            </a:r>
          </a:p>
          <a:p>
            <a:pPr algn="just" eaLnBrk="1" fontAlgn="auto" hangingPunct="1">
              <a:spcAft>
                <a:spcPts val="0"/>
              </a:spcAft>
              <a:buFont typeface="Arial" pitchFamily="34" charset="0"/>
              <a:buNone/>
              <a:defRPr/>
            </a:pPr>
            <a:r>
              <a:rPr lang="es-MX" sz="2600" b="1" dirty="0" smtClean="0"/>
              <a:t>       4. Proyectos Productivos </a:t>
            </a:r>
          </a:p>
          <a:p>
            <a:pPr algn="just" eaLnBrk="1" fontAlgn="auto" hangingPunct="1">
              <a:spcAft>
                <a:spcPts val="0"/>
              </a:spcAft>
              <a:buFont typeface="Arial" pitchFamily="34" charset="0"/>
              <a:buNone/>
              <a:defRPr/>
            </a:pPr>
            <a:endParaRPr lang="es-MX" sz="2600" b="1" dirty="0" smtClean="0"/>
          </a:p>
          <a:p>
            <a:pPr algn="just" eaLnBrk="1" fontAlgn="auto" hangingPunct="1">
              <a:spcAft>
                <a:spcPts val="0"/>
              </a:spcAft>
              <a:buFont typeface="Wingdings" pitchFamily="2" charset="2"/>
              <a:buChar char="§"/>
              <a:defRPr/>
            </a:pPr>
            <a:r>
              <a:rPr lang="es-MX" sz="2600" b="1" dirty="0" smtClean="0"/>
              <a:t>Posteriormente y una vez conformado el PMSP-CH, respetando su marco de acción y parámetros establecidos en el Contrato con el Estado,  se sumo a este esfuerzo, con el objeto de potenciar y asegurar una adecuada inversión social.</a:t>
            </a:r>
          </a:p>
          <a:p>
            <a:pPr algn="just" eaLnBrk="1" fontAlgn="auto" hangingPunct="1">
              <a:spcAft>
                <a:spcPts val="0"/>
              </a:spcAft>
              <a:buFont typeface="Arial" pitchFamily="34" charset="0"/>
              <a:buNone/>
              <a:defRPr/>
            </a:pPr>
            <a:endParaRPr lang="es-MX" sz="2600" b="1" dirty="0" smtClean="0"/>
          </a:p>
          <a:p>
            <a:pPr algn="just" eaLnBrk="1" fontAlgn="auto" hangingPunct="1">
              <a:spcAft>
                <a:spcPts val="0"/>
              </a:spcAft>
              <a:buFont typeface="Wingdings" pitchFamily="2" charset="2"/>
              <a:buChar char="§"/>
              <a:defRPr/>
            </a:pPr>
            <a:r>
              <a:rPr lang="es-MX" sz="2600" b="1" dirty="0" smtClean="0"/>
              <a:t>La inversión social directa presupuestada por CH y la FIC, para el periodo  2008-2009 asciende a S/ 4’496,000. A partir del año 2008 se incorporan otros poblados de Pampa Galeras ubicados en las provincias de Lucanas y </a:t>
            </a:r>
            <a:r>
              <a:rPr lang="es-MX" sz="2600" b="1" dirty="0" err="1" smtClean="0"/>
              <a:t>Huancasancos</a:t>
            </a:r>
            <a:r>
              <a:rPr lang="es-MX" sz="2600" b="1" dirty="0" smtClean="0"/>
              <a:t>, además de las  comunidades  que se muestran en el  gráfico.</a:t>
            </a:r>
          </a:p>
          <a:p>
            <a:pPr algn="just" eaLnBrk="1" fontAlgn="auto" hangingPunct="1">
              <a:spcAft>
                <a:spcPts val="0"/>
              </a:spcAft>
              <a:buFont typeface="Wingdings" pitchFamily="2" charset="2"/>
              <a:buChar char="Ø"/>
              <a:defRPr/>
            </a:pPr>
            <a:endParaRPr lang="es-MX" sz="1800" dirty="0"/>
          </a:p>
          <a:p>
            <a:pPr algn="just" eaLnBrk="1" fontAlgn="auto" hangingPunct="1">
              <a:spcAft>
                <a:spcPts val="0"/>
              </a:spcAft>
              <a:buFont typeface="Wingdings" pitchFamily="2" charset="2"/>
              <a:buChar char="Ø"/>
              <a:defRPr/>
            </a:pPr>
            <a:endParaRPr lang="es-ES" sz="1800" dirty="0"/>
          </a:p>
        </p:txBody>
      </p:sp>
      <p:sp>
        <p:nvSpPr>
          <p:cNvPr id="8" name="1 Título"/>
          <p:cNvSpPr>
            <a:spLocks noGrp="1"/>
          </p:cNvSpPr>
          <p:nvPr>
            <p:ph type="title"/>
          </p:nvPr>
        </p:nvSpPr>
        <p:spPr>
          <a:xfrm>
            <a:off x="428625" y="1071563"/>
            <a:ext cx="8229600" cy="1143000"/>
          </a:xfrm>
        </p:spPr>
        <p:txBody>
          <a:bodyPr rtlCol="0">
            <a:normAutofit fontScale="90000"/>
          </a:bodyPr>
          <a:lstStyle/>
          <a:p>
            <a:pPr eaLnBrk="1" fontAlgn="auto" hangingPunct="1">
              <a:spcAft>
                <a:spcPts val="0"/>
              </a:spcAft>
              <a:defRPr/>
            </a:pPr>
            <a:r>
              <a:rPr lang="es-MX" sz="3100" b="1" dirty="0" smtClean="0"/>
              <a:t>ESFUERZO CONJUNTO PARA ORIENTAR ADECUADAMENTE LA INVERSIÓN SOCIAL</a:t>
            </a:r>
            <a:r>
              <a:rPr lang="es-MX" b="1" dirty="0" smtClean="0"/>
              <a:t/>
            </a:r>
            <a:br>
              <a:rPr lang="es-MX" b="1" dirty="0" smtClean="0"/>
            </a:b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714375" y="1462088"/>
            <a:ext cx="8064500" cy="4752975"/>
            <a:chOff x="431" y="935"/>
            <a:chExt cx="5080" cy="2994"/>
          </a:xfrm>
        </p:grpSpPr>
        <p:sp>
          <p:nvSpPr>
            <p:cNvPr id="35849" name="Oval 9"/>
            <p:cNvSpPr>
              <a:spLocks noChangeArrowheads="1"/>
            </p:cNvSpPr>
            <p:nvPr/>
          </p:nvSpPr>
          <p:spPr bwMode="auto">
            <a:xfrm>
              <a:off x="431" y="1589"/>
              <a:ext cx="1996" cy="2313"/>
            </a:xfrm>
            <a:prstGeom prst="ellipse">
              <a:avLst/>
            </a:prstGeom>
            <a:solidFill>
              <a:schemeClr val="accent6">
                <a:lumMod val="20000"/>
                <a:lumOff val="80000"/>
              </a:schemeClr>
            </a:solidFill>
            <a:ln w="9525">
              <a:solidFill>
                <a:schemeClr val="tx1"/>
              </a:solidFill>
              <a:round/>
              <a:headEnd/>
              <a:tailEnd/>
            </a:ln>
          </p:spPr>
          <p:txBody>
            <a:bodyPr wrap="none" anchor="ctr"/>
            <a:lstStyle/>
            <a:p>
              <a:pPr marL="342900" indent="-342900" fontAlgn="auto">
                <a:spcBef>
                  <a:spcPts val="0"/>
                </a:spcBef>
                <a:spcAft>
                  <a:spcPts val="0"/>
                </a:spcAft>
                <a:defRPr/>
              </a:pPr>
              <a:r>
                <a:rPr lang="es-ES" b="1" dirty="0">
                  <a:solidFill>
                    <a:schemeClr val="accent3">
                      <a:lumMod val="50000"/>
                    </a:schemeClr>
                  </a:solidFill>
                  <a:latin typeface="+mn-lt"/>
                </a:rPr>
                <a:t>        Sector Nº 01</a:t>
              </a:r>
            </a:p>
            <a:p>
              <a:pPr marL="342900" indent="-342900" fontAlgn="auto">
                <a:spcBef>
                  <a:spcPts val="0"/>
                </a:spcBef>
                <a:spcAft>
                  <a:spcPts val="0"/>
                </a:spcAft>
                <a:defRPr/>
              </a:pPr>
              <a:endParaRPr lang="es-ES" dirty="0">
                <a:solidFill>
                  <a:srgbClr val="0000FF"/>
                </a:solidFill>
                <a:latin typeface="+mn-lt"/>
              </a:endParaRPr>
            </a:p>
            <a:p>
              <a:pPr marL="342900" indent="-342900" fontAlgn="auto">
                <a:spcBef>
                  <a:spcPts val="0"/>
                </a:spcBef>
                <a:spcAft>
                  <a:spcPts val="0"/>
                </a:spcAft>
                <a:defRPr/>
              </a:pPr>
              <a:endParaRPr lang="es-ES" dirty="0">
                <a:solidFill>
                  <a:srgbClr val="0000FF"/>
                </a:solidFill>
                <a:latin typeface="+mn-lt"/>
              </a:endParaRPr>
            </a:p>
            <a:p>
              <a:pPr marL="342900" indent="-342900" fontAlgn="auto">
                <a:spcBef>
                  <a:spcPts val="0"/>
                </a:spcBef>
                <a:spcAft>
                  <a:spcPts val="0"/>
                </a:spcAft>
                <a:defRPr/>
              </a:pPr>
              <a:r>
                <a:rPr lang="es-ES" sz="2000" dirty="0">
                  <a:solidFill>
                    <a:srgbClr val="FF0000"/>
                  </a:solidFill>
                  <a:latin typeface="+mn-lt"/>
                </a:rPr>
                <a:t>        </a:t>
              </a:r>
              <a:r>
                <a:rPr lang="es-ES" sz="2000" dirty="0" err="1">
                  <a:solidFill>
                    <a:srgbClr val="FF0000"/>
                  </a:solidFill>
                  <a:latin typeface="+mn-lt"/>
                </a:rPr>
                <a:t>Morccolla</a:t>
              </a:r>
              <a:endParaRPr lang="es-ES" sz="2000" dirty="0">
                <a:solidFill>
                  <a:srgbClr val="FF0000"/>
                </a:solidFill>
                <a:latin typeface="+mn-lt"/>
              </a:endParaRPr>
            </a:p>
            <a:p>
              <a:pPr marL="342900" indent="-342900" fontAlgn="auto">
                <a:spcBef>
                  <a:spcPts val="0"/>
                </a:spcBef>
                <a:spcAft>
                  <a:spcPts val="0"/>
                </a:spcAft>
                <a:defRPr/>
              </a:pPr>
              <a:r>
                <a:rPr lang="es-ES" sz="2000" dirty="0">
                  <a:solidFill>
                    <a:srgbClr val="FF0000"/>
                  </a:solidFill>
                  <a:latin typeface="+mn-lt"/>
                </a:rPr>
                <a:t>        </a:t>
              </a:r>
              <a:r>
                <a:rPr lang="es-ES" sz="2000" dirty="0" err="1">
                  <a:solidFill>
                    <a:srgbClr val="FF0000"/>
                  </a:solidFill>
                  <a:latin typeface="+mn-lt"/>
                </a:rPr>
                <a:t>Asquipata</a:t>
              </a:r>
              <a:endParaRPr lang="es-ES" sz="2000" dirty="0">
                <a:solidFill>
                  <a:srgbClr val="FF0000"/>
                </a:solidFill>
                <a:latin typeface="+mn-lt"/>
              </a:endParaRPr>
            </a:p>
            <a:p>
              <a:pPr marL="342900" indent="-342900" fontAlgn="auto">
                <a:spcBef>
                  <a:spcPts val="0"/>
                </a:spcBef>
                <a:spcAft>
                  <a:spcPts val="0"/>
                </a:spcAft>
                <a:defRPr/>
              </a:pPr>
              <a:r>
                <a:rPr lang="es-ES" sz="2000" dirty="0">
                  <a:solidFill>
                    <a:srgbClr val="0000FF"/>
                  </a:solidFill>
                  <a:latin typeface="+mn-lt"/>
                </a:rPr>
                <a:t>          Apongo</a:t>
              </a: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Raccaya</a:t>
              </a:r>
              <a:endParaRPr lang="es-ES" sz="2000" dirty="0">
                <a:solidFill>
                  <a:srgbClr val="0000FF"/>
                </a:solidFill>
                <a:latin typeface="+mn-lt"/>
              </a:endParaRP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Uyuccasa</a:t>
              </a:r>
              <a:endParaRPr lang="es-ES" sz="2000" dirty="0">
                <a:solidFill>
                  <a:srgbClr val="0000FF"/>
                </a:solidFill>
                <a:latin typeface="+mn-lt"/>
              </a:endParaRPr>
            </a:p>
            <a:p>
              <a:pPr marL="342900" indent="-342900" fontAlgn="auto">
                <a:spcBef>
                  <a:spcPts val="0"/>
                </a:spcBef>
                <a:spcAft>
                  <a:spcPts val="0"/>
                </a:spcAft>
                <a:defRPr/>
              </a:pPr>
              <a:endParaRPr lang="es-ES" dirty="0">
                <a:solidFill>
                  <a:srgbClr val="0000FF"/>
                </a:solidFill>
                <a:latin typeface="+mn-lt"/>
              </a:endParaRPr>
            </a:p>
            <a:p>
              <a:pPr marL="342900" indent="-342900" fontAlgn="auto">
                <a:spcBef>
                  <a:spcPts val="0"/>
                </a:spcBef>
                <a:spcAft>
                  <a:spcPts val="0"/>
                </a:spcAft>
                <a:defRPr/>
              </a:pPr>
              <a:endParaRPr lang="es-ES" dirty="0">
                <a:solidFill>
                  <a:srgbClr val="0000FF"/>
                </a:solidFill>
                <a:latin typeface="+mn-lt"/>
              </a:endParaRPr>
            </a:p>
          </p:txBody>
        </p:sp>
        <p:sp>
          <p:nvSpPr>
            <p:cNvPr id="35850" name="Oval 10"/>
            <p:cNvSpPr>
              <a:spLocks noChangeArrowheads="1"/>
            </p:cNvSpPr>
            <p:nvPr/>
          </p:nvSpPr>
          <p:spPr bwMode="auto">
            <a:xfrm>
              <a:off x="3515" y="1616"/>
              <a:ext cx="1996" cy="2313"/>
            </a:xfrm>
            <a:prstGeom prst="ellipse">
              <a:avLst/>
            </a:prstGeom>
            <a:solidFill>
              <a:schemeClr val="accent6">
                <a:lumMod val="20000"/>
                <a:lumOff val="80000"/>
              </a:schemeClr>
            </a:solidFill>
            <a:ln w="9525">
              <a:solidFill>
                <a:schemeClr val="tx1"/>
              </a:solidFill>
              <a:round/>
              <a:headEnd/>
              <a:tailEnd/>
            </a:ln>
          </p:spPr>
          <p:txBody>
            <a:bodyPr wrap="none" anchor="ctr"/>
            <a:lstStyle/>
            <a:p>
              <a:pPr marL="342900" indent="-342900" fontAlgn="auto">
                <a:spcBef>
                  <a:spcPts val="0"/>
                </a:spcBef>
                <a:spcAft>
                  <a:spcPts val="0"/>
                </a:spcAft>
                <a:defRPr/>
              </a:pPr>
              <a:r>
                <a:rPr lang="es-ES" b="1" dirty="0">
                  <a:solidFill>
                    <a:schemeClr val="accent3">
                      <a:lumMod val="50000"/>
                    </a:schemeClr>
                  </a:solidFill>
                  <a:latin typeface="+mn-lt"/>
                </a:rPr>
                <a:t>        Sector Nº 02</a:t>
              </a:r>
            </a:p>
            <a:p>
              <a:pPr marL="342900" indent="-342900" fontAlgn="auto">
                <a:spcBef>
                  <a:spcPts val="0"/>
                </a:spcBef>
                <a:spcAft>
                  <a:spcPts val="0"/>
                </a:spcAft>
                <a:defRPr/>
              </a:pPr>
              <a:endParaRPr lang="es-ES" dirty="0">
                <a:solidFill>
                  <a:srgbClr val="0000FF"/>
                </a:solidFill>
                <a:latin typeface="+mn-lt"/>
              </a:endParaRP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Saccllani</a:t>
              </a:r>
              <a:endParaRPr lang="es-ES" sz="2000" dirty="0">
                <a:solidFill>
                  <a:srgbClr val="0000FF"/>
                </a:solidFill>
                <a:latin typeface="+mn-lt"/>
              </a:endParaRP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Huancapampa</a:t>
              </a:r>
              <a:endParaRPr lang="es-ES" sz="2000" dirty="0">
                <a:solidFill>
                  <a:srgbClr val="0000FF"/>
                </a:solidFill>
                <a:latin typeface="+mn-lt"/>
              </a:endParaRP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Chumbilla</a:t>
              </a:r>
              <a:endParaRPr lang="es-ES" sz="2000" dirty="0">
                <a:solidFill>
                  <a:srgbClr val="0000FF"/>
                </a:solidFill>
                <a:latin typeface="+mn-lt"/>
              </a:endParaRPr>
            </a:p>
            <a:p>
              <a:pPr marL="342900" indent="-342900" fontAlgn="auto">
                <a:spcBef>
                  <a:spcPts val="0"/>
                </a:spcBef>
                <a:spcAft>
                  <a:spcPts val="0"/>
                </a:spcAft>
                <a:defRPr/>
              </a:pPr>
              <a:r>
                <a:rPr lang="es-ES" sz="2000" dirty="0">
                  <a:solidFill>
                    <a:srgbClr val="0000FF"/>
                  </a:solidFill>
                  <a:latin typeface="+mn-lt"/>
                </a:rPr>
                <a:t>             Taca</a:t>
              </a:r>
            </a:p>
            <a:p>
              <a:pPr marL="342900" indent="-342900" fontAlgn="auto">
                <a:spcBef>
                  <a:spcPts val="0"/>
                </a:spcBef>
                <a:spcAft>
                  <a:spcPts val="0"/>
                </a:spcAft>
                <a:defRPr/>
              </a:pPr>
              <a:r>
                <a:rPr lang="es-ES" sz="2000" dirty="0">
                  <a:solidFill>
                    <a:srgbClr val="0000FF"/>
                  </a:solidFill>
                  <a:latin typeface="+mn-lt"/>
                </a:rPr>
                <a:t>           Canaria</a:t>
              </a:r>
            </a:p>
            <a:p>
              <a:pPr marL="342900" indent="-342900" fontAlgn="auto">
                <a:spcBef>
                  <a:spcPts val="0"/>
                </a:spcBef>
                <a:spcAft>
                  <a:spcPts val="0"/>
                </a:spcAft>
                <a:defRPr/>
              </a:pPr>
              <a:r>
                <a:rPr lang="es-ES" sz="2000" dirty="0">
                  <a:solidFill>
                    <a:srgbClr val="0000FF"/>
                  </a:solidFill>
                  <a:latin typeface="+mn-lt"/>
                </a:rPr>
                <a:t>            </a:t>
              </a:r>
              <a:r>
                <a:rPr lang="es-ES" sz="2000" dirty="0" err="1">
                  <a:solidFill>
                    <a:srgbClr val="0000FF"/>
                  </a:solidFill>
                  <a:latin typeface="+mn-lt"/>
                </a:rPr>
                <a:t>Cayhua</a:t>
              </a:r>
              <a:endParaRPr lang="es-ES" sz="2000" dirty="0">
                <a:solidFill>
                  <a:srgbClr val="0000FF"/>
                </a:solidFill>
                <a:latin typeface="+mn-lt"/>
              </a:endParaRPr>
            </a:p>
            <a:p>
              <a:pPr marL="342900" indent="-342900" fontAlgn="auto">
                <a:spcBef>
                  <a:spcPts val="0"/>
                </a:spcBef>
                <a:spcAft>
                  <a:spcPts val="0"/>
                </a:spcAft>
                <a:defRPr/>
              </a:pPr>
              <a:r>
                <a:rPr lang="es-ES" sz="2000" dirty="0">
                  <a:solidFill>
                    <a:srgbClr val="FF0000"/>
                  </a:solidFill>
                  <a:latin typeface="+mn-lt"/>
                </a:rPr>
                <a:t>             </a:t>
              </a:r>
              <a:r>
                <a:rPr lang="es-ES" sz="2000" dirty="0" err="1">
                  <a:solidFill>
                    <a:srgbClr val="FF0000"/>
                  </a:solidFill>
                  <a:latin typeface="+mn-lt"/>
                </a:rPr>
                <a:t>Umasi</a:t>
              </a:r>
              <a:endParaRPr lang="es-ES" sz="2000" dirty="0">
                <a:solidFill>
                  <a:srgbClr val="FF0000"/>
                </a:solidFill>
                <a:latin typeface="+mn-lt"/>
              </a:endParaRPr>
            </a:p>
            <a:p>
              <a:pPr marL="342900" indent="-342900" fontAlgn="auto">
                <a:spcBef>
                  <a:spcPts val="0"/>
                </a:spcBef>
                <a:spcAft>
                  <a:spcPts val="0"/>
                </a:spcAft>
                <a:defRPr/>
              </a:pPr>
              <a:endParaRPr lang="es-ES" sz="1900" dirty="0">
                <a:solidFill>
                  <a:srgbClr val="FF0000"/>
                </a:solidFill>
                <a:latin typeface="+mn-lt"/>
              </a:endParaRPr>
            </a:p>
          </p:txBody>
        </p:sp>
        <p:sp>
          <p:nvSpPr>
            <p:cNvPr id="35851" name="Oval 11"/>
            <p:cNvSpPr>
              <a:spLocks noChangeArrowheads="1"/>
            </p:cNvSpPr>
            <p:nvPr/>
          </p:nvSpPr>
          <p:spPr bwMode="auto">
            <a:xfrm>
              <a:off x="1610" y="935"/>
              <a:ext cx="2722" cy="589"/>
            </a:xfrm>
            <a:prstGeom prst="ellipse">
              <a:avLst/>
            </a:prstGeom>
            <a:solidFill>
              <a:schemeClr val="accent6">
                <a:lumMod val="20000"/>
                <a:lumOff val="80000"/>
              </a:schemeClr>
            </a:solidFill>
            <a:ln w="9525">
              <a:solidFill>
                <a:schemeClr val="tx1"/>
              </a:solidFill>
              <a:round/>
              <a:headEnd/>
              <a:tailEnd/>
            </a:ln>
          </p:spPr>
          <p:txBody>
            <a:bodyPr wrap="none" anchor="ctr"/>
            <a:lstStyle/>
            <a:p>
              <a:pPr fontAlgn="auto">
                <a:spcBef>
                  <a:spcPts val="0"/>
                </a:spcBef>
                <a:spcAft>
                  <a:spcPts val="0"/>
                </a:spcAft>
                <a:defRPr/>
              </a:pPr>
              <a:endParaRPr lang="es-ES" dirty="0">
                <a:solidFill>
                  <a:schemeClr val="accent3"/>
                </a:solidFill>
                <a:latin typeface="+mn-lt"/>
              </a:endParaRPr>
            </a:p>
          </p:txBody>
        </p:sp>
        <p:grpSp>
          <p:nvGrpSpPr>
            <p:cNvPr id="9223" name="Group 12"/>
            <p:cNvGrpSpPr>
              <a:grpSpLocks noChangeAspect="1"/>
            </p:cNvGrpSpPr>
            <p:nvPr/>
          </p:nvGrpSpPr>
          <p:grpSpPr bwMode="auto">
            <a:xfrm>
              <a:off x="2109" y="1071"/>
              <a:ext cx="1556" cy="288"/>
              <a:chOff x="1719" y="1683"/>
              <a:chExt cx="3847" cy="617"/>
            </a:xfrm>
          </p:grpSpPr>
          <p:sp>
            <p:nvSpPr>
              <p:cNvPr id="9225" name="WordArt 14"/>
              <p:cNvSpPr>
                <a:spLocks noChangeArrowheads="1" noChangeShapeType="1" noTextEdit="1"/>
              </p:cNvSpPr>
              <p:nvPr/>
            </p:nvSpPr>
            <p:spPr bwMode="auto">
              <a:xfrm>
                <a:off x="2693" y="1812"/>
                <a:ext cx="2873" cy="97"/>
              </a:xfrm>
              <a:prstGeom prst="rect">
                <a:avLst/>
              </a:prstGeom>
            </p:spPr>
            <p:txBody>
              <a:bodyPr wrap="none" fromWordArt="1">
                <a:prstTxWarp prst="textPlain">
                  <a:avLst>
                    <a:gd name="adj" fmla="val 50000"/>
                  </a:avLst>
                </a:prstTxWarp>
              </a:bodyPr>
              <a:lstStyle/>
              <a:p>
                <a:r>
                  <a:rPr lang="es-ES" sz="3600" kern="10">
                    <a:ln w="9525">
                      <a:noFill/>
                      <a:round/>
                      <a:headEnd/>
                      <a:tailEnd/>
                    </a:ln>
                    <a:solidFill>
                      <a:srgbClr val="006666"/>
                    </a:solidFill>
                    <a:latin typeface="Century Gothic"/>
                  </a:rPr>
                  <a:t>CATALINA  HUANCA</a:t>
                </a:r>
              </a:p>
            </p:txBody>
          </p:sp>
          <p:sp>
            <p:nvSpPr>
              <p:cNvPr id="9226" name="WordArt 15"/>
              <p:cNvSpPr>
                <a:spLocks noChangeArrowheads="1" noChangeShapeType="1" noTextEdit="1"/>
              </p:cNvSpPr>
              <p:nvPr/>
            </p:nvSpPr>
            <p:spPr bwMode="auto">
              <a:xfrm>
                <a:off x="2708" y="1938"/>
                <a:ext cx="1962" cy="60"/>
              </a:xfrm>
              <a:prstGeom prst="rect">
                <a:avLst/>
              </a:prstGeom>
            </p:spPr>
            <p:txBody>
              <a:bodyPr wrap="none" fromWordArt="1">
                <a:prstTxWarp prst="textPlain">
                  <a:avLst>
                    <a:gd name="adj" fmla="val 50000"/>
                  </a:avLst>
                </a:prstTxWarp>
              </a:bodyPr>
              <a:lstStyle/>
              <a:p>
                <a:r>
                  <a:rPr lang="pt-BR" sz="900" kern="10">
                    <a:ln w="9525">
                      <a:noFill/>
                      <a:round/>
                      <a:headEnd/>
                      <a:tailEnd/>
                    </a:ln>
                    <a:solidFill>
                      <a:srgbClr val="333333"/>
                    </a:solidFill>
                    <a:latin typeface="Century Gothic"/>
                  </a:rPr>
                  <a:t>S O C I E D A D   M I N E R A  S. A. C.</a:t>
                </a:r>
                <a:endParaRPr lang="es-ES" sz="900" kern="10">
                  <a:ln w="9525">
                    <a:noFill/>
                    <a:round/>
                    <a:headEnd/>
                    <a:tailEnd/>
                  </a:ln>
                  <a:solidFill>
                    <a:srgbClr val="333333"/>
                  </a:solidFill>
                  <a:latin typeface="Century Gothic"/>
                </a:endParaRPr>
              </a:p>
            </p:txBody>
          </p:sp>
          <p:pic>
            <p:nvPicPr>
              <p:cNvPr id="9227" name="Picture 16" descr="huanquita"/>
              <p:cNvPicPr>
                <a:picLocks noChangeAspect="1" noChangeArrowheads="1"/>
              </p:cNvPicPr>
              <p:nvPr/>
            </p:nvPicPr>
            <p:blipFill>
              <a:blip r:embed="rId2" cstate="print"/>
              <a:srcRect/>
              <a:stretch>
                <a:fillRect/>
              </a:stretch>
            </p:blipFill>
            <p:spPr bwMode="auto">
              <a:xfrm>
                <a:off x="1719" y="1683"/>
                <a:ext cx="890" cy="617"/>
              </a:xfrm>
              <a:prstGeom prst="rect">
                <a:avLst/>
              </a:prstGeom>
              <a:noFill/>
              <a:ln w="9525">
                <a:noFill/>
                <a:miter lim="800000"/>
                <a:headEnd/>
                <a:tailEnd/>
              </a:ln>
            </p:spPr>
          </p:pic>
        </p:grpSp>
        <p:sp>
          <p:nvSpPr>
            <p:cNvPr id="9224" name="AutoShape 17"/>
            <p:cNvSpPr>
              <a:spLocks noChangeArrowheads="1"/>
            </p:cNvSpPr>
            <p:nvPr/>
          </p:nvSpPr>
          <p:spPr bwMode="auto">
            <a:xfrm>
              <a:off x="2381" y="1616"/>
              <a:ext cx="1179" cy="7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2162 w 21600"/>
                <a:gd name="T13" fmla="*/ 12347 h 21600"/>
                <a:gd name="T14" fmla="*/ 19438 w 21600"/>
                <a:gd name="T15" fmla="*/ 18506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00FF"/>
            </a:solidFill>
            <a:ln w="9525">
              <a:solidFill>
                <a:srgbClr val="0000FF"/>
              </a:solidFill>
              <a:miter lim="800000"/>
              <a:headEnd/>
              <a:tailEnd/>
            </a:ln>
          </p:spPr>
          <p:txBody>
            <a:bodyPr wrap="none" anchor="ctr"/>
            <a:lstStyle/>
            <a:p>
              <a:endParaRPr lang="es-ES"/>
            </a:p>
          </p:txBody>
        </p:sp>
      </p:grpSp>
      <p:sp>
        <p:nvSpPr>
          <p:cNvPr id="9219" name="1 Título"/>
          <p:cNvSpPr>
            <a:spLocks noGrp="1"/>
          </p:cNvSpPr>
          <p:nvPr>
            <p:ph type="title"/>
          </p:nvPr>
        </p:nvSpPr>
        <p:spPr>
          <a:xfrm>
            <a:off x="428625" y="714375"/>
            <a:ext cx="8229600" cy="1143000"/>
          </a:xfrm>
        </p:spPr>
        <p:txBody>
          <a:bodyPr/>
          <a:lstStyle/>
          <a:p>
            <a:pPr eaLnBrk="1" hangingPunct="1"/>
            <a:r>
              <a:rPr lang="es-MX" sz="2800" b="1" smtClean="0"/>
              <a:t> </a:t>
            </a:r>
            <a:r>
              <a:rPr lang="es-ES" sz="2800" b="1" smtClean="0"/>
              <a:t>COMUNIDADES    BENEFICIARIAS</a:t>
            </a:r>
            <a:r>
              <a:rPr lang="es-ES" sz="2800" smtClean="0">
                <a:solidFill>
                  <a:schemeClr val="tx2"/>
                </a:solidFill>
              </a:rPr>
              <a:t/>
            </a:r>
            <a:br>
              <a:rPr lang="es-ES" sz="2800" smtClean="0">
                <a:solidFill>
                  <a:schemeClr val="tx2"/>
                </a:solidFill>
              </a:rPr>
            </a:br>
            <a:endParaRPr lang="es-E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left)">
                                      <p:cBhvr>
                                        <p:cTn id="7" dur="1000"/>
                                        <p:tgtEl>
                                          <p:spTgt spid="921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500063" y="428625"/>
            <a:ext cx="8229600" cy="1143000"/>
          </a:xfrm>
        </p:spPr>
        <p:txBody>
          <a:bodyPr/>
          <a:lstStyle/>
          <a:p>
            <a:pPr eaLnBrk="1" hangingPunct="1"/>
            <a:r>
              <a:rPr lang="es-MX" sz="2800" b="1" smtClean="0"/>
              <a:t>1. SEGURIDAD ALIMENTARIA</a:t>
            </a:r>
            <a:endParaRPr lang="es-ES" sz="2800" smtClean="0"/>
          </a:p>
        </p:txBody>
      </p:sp>
      <p:sp>
        <p:nvSpPr>
          <p:cNvPr id="10243" name="2 Marcador de contenido"/>
          <p:cNvSpPr>
            <a:spLocks noGrp="1"/>
          </p:cNvSpPr>
          <p:nvPr>
            <p:ph idx="1"/>
          </p:nvPr>
        </p:nvSpPr>
        <p:spPr>
          <a:xfrm>
            <a:off x="-428625" y="1285875"/>
            <a:ext cx="5929313" cy="5429250"/>
          </a:xfrm>
        </p:spPr>
        <p:txBody>
          <a:bodyPr/>
          <a:lstStyle/>
          <a:p>
            <a:pPr eaLnBrk="1" hangingPunct="1">
              <a:buFont typeface="Arial" pitchFamily="34" charset="0"/>
              <a:buNone/>
            </a:pPr>
            <a:r>
              <a:rPr lang="es-MX" sz="1200" smtClean="0"/>
              <a:t>   </a:t>
            </a:r>
            <a:r>
              <a:rPr lang="es-PE" sz="1200" b="1" smtClean="0">
                <a:latin typeface="Arial" pitchFamily="34" charset="0"/>
                <a:cs typeface="Arial" pitchFamily="34" charset="0"/>
              </a:rPr>
              <a:t>           </a:t>
            </a:r>
            <a:r>
              <a:rPr lang="es-PE" sz="1400" smtClean="0">
                <a:latin typeface="Arial" pitchFamily="34" charset="0"/>
                <a:cs typeface="Arial" pitchFamily="34" charset="0"/>
              </a:rPr>
              <a:t>  </a:t>
            </a:r>
            <a:r>
              <a:rPr lang="es-PE" sz="1400" b="1" smtClean="0">
                <a:latin typeface="Arial" pitchFamily="34" charset="0"/>
                <a:cs typeface="Arial" pitchFamily="34" charset="0"/>
              </a:rPr>
              <a:t>1.1 </a:t>
            </a:r>
            <a:r>
              <a:rPr lang="es-PE" sz="1200" b="1" smtClean="0">
                <a:latin typeface="Arial" pitchFamily="34" charset="0"/>
                <a:cs typeface="Arial" pitchFamily="34" charset="0"/>
              </a:rPr>
              <a:t> </a:t>
            </a:r>
            <a:r>
              <a:rPr lang="es-PE" sz="1400" b="1" smtClean="0">
                <a:latin typeface="Arial" pitchFamily="34" charset="0"/>
                <a:cs typeface="Arial" pitchFamily="34" charset="0"/>
              </a:rPr>
              <a:t> PROYECTO DE IRRIGACIÓN LAGUNA TAJATA</a:t>
            </a:r>
          </a:p>
          <a:p>
            <a:pPr marL="990600" lvl="1" algn="just" eaLnBrk="1" hangingPunct="1">
              <a:buFont typeface="Arial" pitchFamily="34" charset="0"/>
              <a:buChar char="•"/>
            </a:pPr>
            <a:r>
              <a:rPr lang="es-PE" sz="1400" b="1" smtClean="0">
                <a:cs typeface="Arial" pitchFamily="34" charset="0"/>
              </a:rPr>
              <a:t>Por falta de agua las CCs  producen apenas para mantenerse a nivel de subsistencia. </a:t>
            </a:r>
          </a:p>
          <a:p>
            <a:pPr marL="990600" lvl="1" algn="just" eaLnBrk="1" hangingPunct="1">
              <a:buFont typeface="Arial" pitchFamily="34" charset="0"/>
              <a:buChar char="•"/>
            </a:pPr>
            <a:r>
              <a:rPr lang="es-PE" sz="1400" b="1" smtClean="0">
                <a:cs typeface="Arial" pitchFamily="34" charset="0"/>
              </a:rPr>
              <a:t>La producción de alimentos es insuficiente. La mayor parte de las parcelas  agrícolas, solo se alimentan de  las lluvias.</a:t>
            </a:r>
            <a:endParaRPr lang="es-ES" sz="1400" b="1" smtClean="0">
              <a:cs typeface="Arial" pitchFamily="34" charset="0"/>
            </a:endParaRPr>
          </a:p>
          <a:p>
            <a:pPr marL="990600" lvl="1" algn="just" eaLnBrk="1" hangingPunct="1">
              <a:buFont typeface="Arial" pitchFamily="34" charset="0"/>
              <a:buChar char="•"/>
            </a:pPr>
            <a:r>
              <a:rPr lang="es-PE" sz="1400" b="1" smtClean="0">
                <a:cs typeface="Arial" pitchFamily="34" charset="0"/>
              </a:rPr>
              <a:t>Ante esa realidad, CH desde que inicio sus operaciones en Abr2005, su principal inquietud social en favor de las CCs de su entorno, fue almacenar las aguas de las lluvias en la laguna Tajata, para su canalización a dichas CCs. </a:t>
            </a:r>
            <a:endParaRPr lang="es-ES" sz="1400" b="1" smtClean="0">
              <a:cs typeface="Arial" pitchFamily="34" charset="0"/>
            </a:endParaRPr>
          </a:p>
          <a:p>
            <a:pPr marL="990600" lvl="1" algn="just" eaLnBrk="1" hangingPunct="1">
              <a:buFont typeface="Arial" pitchFamily="34" charset="0"/>
              <a:buChar char="•"/>
            </a:pPr>
            <a:r>
              <a:rPr lang="es-PE" sz="1400" b="1" smtClean="0">
                <a:cs typeface="Arial" pitchFamily="34" charset="0"/>
              </a:rPr>
              <a:t>Dado el tamaño del proyecto, desde el 2007 la FIC asumió  la financiación de los estudios del Perfil del Proyecto “Construcción Sistema  Irrigación Integral, Laguna Tajata: Umasi, Apongo, Raccaya, Taca y Canaria”, ya aprobado por el SNIP en Oct2008.</a:t>
            </a:r>
            <a:endParaRPr lang="es-ES" sz="1400" b="1" smtClean="0">
              <a:cs typeface="Arial" pitchFamily="34" charset="0"/>
            </a:endParaRPr>
          </a:p>
          <a:p>
            <a:pPr marL="990600" lvl="1" algn="just" eaLnBrk="1" hangingPunct="1">
              <a:buFont typeface="Arial" pitchFamily="34" charset="0"/>
              <a:buChar char="•"/>
            </a:pPr>
            <a:r>
              <a:rPr lang="es-PE" sz="1400" b="1" smtClean="0">
                <a:cs typeface="Arial" pitchFamily="34" charset="0"/>
              </a:rPr>
              <a:t>El proyecto plantea construir una presa y almacenar las aguas de las lluvias en la Laguna, almacenar 4.2 MM m3 y en época de seca canalizar solo lo captado de las lluvias, sin comprometer el nivel de espejo de la laguna. En el curso se aprovechará 3 caídas para generar energía hidráulica por más de 1.5 Mgv. </a:t>
            </a:r>
          </a:p>
          <a:p>
            <a:pPr marL="990600" lvl="1" algn="just" eaLnBrk="1" hangingPunct="1">
              <a:buFont typeface="Arial" pitchFamily="34" charset="0"/>
              <a:buChar char="•"/>
            </a:pPr>
            <a:r>
              <a:rPr lang="es-PE" sz="1400" b="1" smtClean="0">
                <a:cs typeface="Arial" pitchFamily="34" charset="0"/>
              </a:rPr>
              <a:t>Mediante el riego tecnificado se permitirá incorporar 962 Has y beneficiar a más de 1,000 familias.</a:t>
            </a:r>
          </a:p>
          <a:p>
            <a:pPr marL="990600" lvl="1" algn="just" eaLnBrk="1" hangingPunct="1">
              <a:buFont typeface="Arial" pitchFamily="34" charset="0"/>
              <a:buChar char="•"/>
            </a:pPr>
            <a:r>
              <a:rPr lang="es-PE" sz="1400" b="1" smtClean="0">
                <a:cs typeface="Arial" pitchFamily="34" charset="0"/>
              </a:rPr>
              <a:t>El proyecto integral de irrigación demandará una inversión del orden a S/ 20 millones .</a:t>
            </a:r>
            <a:endParaRPr lang="es-ES" sz="1400" b="1" smtClean="0">
              <a:cs typeface="Arial" pitchFamily="34" charset="0"/>
            </a:endParaRPr>
          </a:p>
          <a:p>
            <a:pPr algn="just" eaLnBrk="1" hangingPunct="1">
              <a:buFont typeface="Arial" pitchFamily="34" charset="0"/>
              <a:buNone/>
            </a:pPr>
            <a:endParaRPr lang="es-ES" sz="1200" b="1" smtClean="0">
              <a:latin typeface="Arial" pitchFamily="34" charset="0"/>
              <a:cs typeface="Arial" pitchFamily="34" charset="0"/>
            </a:endParaRPr>
          </a:p>
        </p:txBody>
      </p:sp>
      <p:pic>
        <p:nvPicPr>
          <p:cNvPr id="10244" name="7 Imagen" descr="Laguna.jpg"/>
          <p:cNvPicPr>
            <a:picLocks noChangeAspect="1"/>
          </p:cNvPicPr>
          <p:nvPr/>
        </p:nvPicPr>
        <p:blipFill>
          <a:blip r:embed="rId2" cstate="print"/>
          <a:srcRect/>
          <a:stretch>
            <a:fillRect/>
          </a:stretch>
        </p:blipFill>
        <p:spPr bwMode="auto">
          <a:xfrm>
            <a:off x="5643563" y="3929063"/>
            <a:ext cx="3298825" cy="2428875"/>
          </a:xfrm>
          <a:prstGeom prst="rect">
            <a:avLst/>
          </a:prstGeom>
          <a:noFill/>
          <a:ln w="9525">
            <a:noFill/>
            <a:miter lim="800000"/>
            <a:headEnd/>
            <a:tailEnd/>
          </a:ln>
        </p:spPr>
      </p:pic>
      <p:pic>
        <p:nvPicPr>
          <p:cNvPr id="10245" name="8 Imagen" descr="IMG_0483.JPG"/>
          <p:cNvPicPr>
            <a:picLocks noChangeAspect="1"/>
          </p:cNvPicPr>
          <p:nvPr/>
        </p:nvPicPr>
        <p:blipFill>
          <a:blip r:embed="rId3" cstate="print"/>
          <a:srcRect/>
          <a:stretch>
            <a:fillRect/>
          </a:stretch>
        </p:blipFill>
        <p:spPr bwMode="auto">
          <a:xfrm>
            <a:off x="5643563" y="1285875"/>
            <a:ext cx="3286125" cy="2465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right)">
                                      <p:cBhvr>
                                        <p:cTn id="7" dur="1000"/>
                                        <p:tgtEl>
                                          <p:spTgt spid="1024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wipe(left)">
                                      <p:cBhvr>
                                        <p:cTn id="11" dur="1000"/>
                                        <p:tgtEl>
                                          <p:spTgt spid="1024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wipe(left)">
                                      <p:cBhvr>
                                        <p:cTn id="15" dur="1000"/>
                                        <p:tgtEl>
                                          <p:spTgt spid="10243">
                                            <p:txEl>
                                              <p:pRg st="1" end="1"/>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wipe(left)">
                                      <p:cBhvr>
                                        <p:cTn id="19" dur="1000"/>
                                        <p:tgtEl>
                                          <p:spTgt spid="10243">
                                            <p:txEl>
                                              <p:pRg st="2" end="2"/>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wipe(left)">
                                      <p:cBhvr>
                                        <p:cTn id="23" dur="1000"/>
                                        <p:tgtEl>
                                          <p:spTgt spid="10243">
                                            <p:txEl>
                                              <p:pRg st="3" end="3"/>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wipe(left)">
                                      <p:cBhvr>
                                        <p:cTn id="27" dur="1000"/>
                                        <p:tgtEl>
                                          <p:spTgt spid="10243">
                                            <p:txEl>
                                              <p:pRg st="4" end="4"/>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0243">
                                            <p:txEl>
                                              <p:pRg st="5" end="5"/>
                                            </p:txEl>
                                          </p:spTgt>
                                        </p:tgtEl>
                                        <p:attrNameLst>
                                          <p:attrName>style.visibility</p:attrName>
                                        </p:attrNameLst>
                                      </p:cBhvr>
                                      <p:to>
                                        <p:strVal val="visible"/>
                                      </p:to>
                                    </p:set>
                                    <p:animEffect transition="in" filter="wipe(left)">
                                      <p:cBhvr>
                                        <p:cTn id="31" dur="1000"/>
                                        <p:tgtEl>
                                          <p:spTgt spid="10243">
                                            <p:txEl>
                                              <p:pRg st="5" end="5"/>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10243">
                                            <p:txEl>
                                              <p:pRg st="6" end="6"/>
                                            </p:txEl>
                                          </p:spTgt>
                                        </p:tgtEl>
                                        <p:attrNameLst>
                                          <p:attrName>style.visibility</p:attrName>
                                        </p:attrNameLst>
                                      </p:cBhvr>
                                      <p:to>
                                        <p:strVal val="visible"/>
                                      </p:to>
                                    </p:set>
                                    <p:animEffect transition="in" filter="wipe(left)">
                                      <p:cBhvr>
                                        <p:cTn id="35" dur="1000"/>
                                        <p:tgtEl>
                                          <p:spTgt spid="10243">
                                            <p:txEl>
                                              <p:pRg st="6" end="6"/>
                                            </p:txEl>
                                          </p:spTgt>
                                        </p:tgtEl>
                                      </p:cBhvr>
                                    </p:animEffect>
                                  </p:childTnLst>
                                </p:cTn>
                              </p:par>
                            </p:childTnLst>
                          </p:cTn>
                        </p:par>
                        <p:par>
                          <p:cTn id="36" fill="hold">
                            <p:stCondLst>
                              <p:cond delay="8000"/>
                            </p:stCondLst>
                            <p:childTnLst>
                              <p:par>
                                <p:cTn id="37" presetID="22" presetClass="entr" presetSubtype="8" fill="hold" grpId="0" nodeType="afterEffect">
                                  <p:stCondLst>
                                    <p:cond delay="0"/>
                                  </p:stCondLst>
                                  <p:childTnLst>
                                    <p:set>
                                      <p:cBhvr>
                                        <p:cTn id="38" dur="1" fill="hold">
                                          <p:stCondLst>
                                            <p:cond delay="0"/>
                                          </p:stCondLst>
                                        </p:cTn>
                                        <p:tgtEl>
                                          <p:spTgt spid="10243">
                                            <p:txEl>
                                              <p:pRg st="7" end="7"/>
                                            </p:txEl>
                                          </p:spTgt>
                                        </p:tgtEl>
                                        <p:attrNameLst>
                                          <p:attrName>style.visibility</p:attrName>
                                        </p:attrNameLst>
                                      </p:cBhvr>
                                      <p:to>
                                        <p:strVal val="visible"/>
                                      </p:to>
                                    </p:set>
                                    <p:animEffect transition="in" filter="wipe(left)">
                                      <p:cBhvr>
                                        <p:cTn id="39" dur="1000"/>
                                        <p:tgtEl>
                                          <p:spTgt spid="10243">
                                            <p:txEl>
                                              <p:pRg st="7" end="7"/>
                                            </p:txEl>
                                          </p:spTgt>
                                        </p:tgtEl>
                                      </p:cBhvr>
                                    </p:animEffect>
                                  </p:childTnLst>
                                </p:cTn>
                              </p:par>
                            </p:childTnLst>
                          </p:cTn>
                        </p:par>
                        <p:par>
                          <p:cTn id="40" fill="hold">
                            <p:stCondLst>
                              <p:cond delay="9000"/>
                            </p:stCondLst>
                            <p:childTnLst>
                              <p:par>
                                <p:cTn id="41" presetID="8" presetClass="entr" presetSubtype="16" fill="hold" nodeType="afterEffect">
                                  <p:stCondLst>
                                    <p:cond delay="0"/>
                                  </p:stCondLst>
                                  <p:childTnLst>
                                    <p:set>
                                      <p:cBhvr>
                                        <p:cTn id="42" dur="1" fill="hold">
                                          <p:stCondLst>
                                            <p:cond delay="0"/>
                                          </p:stCondLst>
                                        </p:cTn>
                                        <p:tgtEl>
                                          <p:spTgt spid="10245"/>
                                        </p:tgtEl>
                                        <p:attrNameLst>
                                          <p:attrName>style.visibility</p:attrName>
                                        </p:attrNameLst>
                                      </p:cBhvr>
                                      <p:to>
                                        <p:strVal val="visible"/>
                                      </p:to>
                                    </p:set>
                                    <p:animEffect transition="in" filter="diamond(in)">
                                      <p:cBhvr>
                                        <p:cTn id="43" dur="1000"/>
                                        <p:tgtEl>
                                          <p:spTgt spid="10245"/>
                                        </p:tgtEl>
                                      </p:cBhvr>
                                    </p:animEffect>
                                  </p:childTnLst>
                                </p:cTn>
                              </p:par>
                            </p:childTnLst>
                          </p:cTn>
                        </p:par>
                        <p:par>
                          <p:cTn id="44" fill="hold">
                            <p:stCondLst>
                              <p:cond delay="10000"/>
                            </p:stCondLst>
                            <p:childTnLst>
                              <p:par>
                                <p:cTn id="45" presetID="13" presetClass="entr" presetSubtype="16" fill="hold" nodeType="afterEffect">
                                  <p:stCondLst>
                                    <p:cond delay="0"/>
                                  </p:stCondLst>
                                  <p:childTnLst>
                                    <p:set>
                                      <p:cBhvr>
                                        <p:cTn id="46" dur="1" fill="hold">
                                          <p:stCondLst>
                                            <p:cond delay="0"/>
                                          </p:stCondLst>
                                        </p:cTn>
                                        <p:tgtEl>
                                          <p:spTgt spid="10244"/>
                                        </p:tgtEl>
                                        <p:attrNameLst>
                                          <p:attrName>style.visibility</p:attrName>
                                        </p:attrNameLst>
                                      </p:cBhvr>
                                      <p:to>
                                        <p:strVal val="visible"/>
                                      </p:to>
                                    </p:set>
                                    <p:animEffect transition="in" filter="plus(in)">
                                      <p:cBhvr>
                                        <p:cTn id="47"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2309</Words>
  <Application>Microsoft Office PowerPoint</Application>
  <PresentationFormat>Presentación en pantalla (4:3)</PresentationFormat>
  <Paragraphs>165</Paragraphs>
  <Slides>23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Wingdings</vt:lpstr>
      <vt:lpstr>Arial Narrow</vt:lpstr>
      <vt:lpstr>SimSun</vt:lpstr>
      <vt:lpstr>Arial Black</vt:lpstr>
      <vt:lpstr>Times New Roman</vt:lpstr>
      <vt:lpstr>Tema de Office</vt:lpstr>
      <vt:lpstr>Diapositiva 1</vt:lpstr>
      <vt:lpstr>Diapositiva 2</vt:lpstr>
      <vt:lpstr>Diapositiva 3</vt:lpstr>
      <vt:lpstr>Diapositiva 4</vt:lpstr>
      <vt:lpstr>Diapositiva 5</vt:lpstr>
      <vt:lpstr>Diapositiva 6</vt:lpstr>
      <vt:lpstr>ESFUERZO CONJUNTO PARA ORIENTAR ADECUADAMENTE LA INVERSIÓN SOCIAL </vt:lpstr>
      <vt:lpstr> COMUNIDADES    BENEFICIARIAS </vt:lpstr>
      <vt:lpstr>1. SEGURIDAD ALIMENTARIA</vt:lpstr>
      <vt:lpstr>Diapositiva 10</vt:lpstr>
      <vt:lpstr>Diapositiva 11</vt:lpstr>
      <vt:lpstr>Diapositiva 12</vt:lpstr>
      <vt:lpstr>Diapositiva 13</vt:lpstr>
      <vt:lpstr> 2. CAMPAÑAS  DE  SALUD</vt:lpstr>
      <vt:lpstr> </vt:lpstr>
      <vt:lpstr>RESUMEN DE ATENCIONES  ENERO – DICIEMBRE 2008</vt:lpstr>
      <vt:lpstr>RESUMEN DE ATENCIONES  ENERO – SETIEMBRE 2009</vt:lpstr>
      <vt:lpstr>Diapositiva 18</vt:lpstr>
      <vt:lpstr>3. APOYO EN LA EDUCACIÓN E  INFRAESTRUCTURA EDUCATIVA </vt:lpstr>
      <vt:lpstr>Diapositiva 20</vt:lpstr>
      <vt:lpstr>4. PROYECTOS PRODUCTIVOS</vt:lpstr>
      <vt:lpstr>  </vt:lpstr>
      <vt:lpstr>Diapositiva 23</vt:lpstr>
    </vt:vector>
  </TitlesOfParts>
  <Company>Trafigura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mirtha.tello</dc:creator>
  <cp:lastModifiedBy>Willy.Contreras</cp:lastModifiedBy>
  <cp:revision>31</cp:revision>
  <dcterms:created xsi:type="dcterms:W3CDTF">2009-11-04T15:49:08Z</dcterms:created>
  <dcterms:modified xsi:type="dcterms:W3CDTF">2009-11-05T06:44:23Z</dcterms:modified>
</cp:coreProperties>
</file>