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88" r:id="rId1"/>
  </p:sldMasterIdLst>
  <p:notesMasterIdLst>
    <p:notesMasterId r:id="rId21"/>
  </p:notesMasterIdLst>
  <p:handoutMasterIdLst>
    <p:handoutMasterId r:id="rId22"/>
  </p:handoutMasterIdLst>
  <p:sldIdLst>
    <p:sldId id="354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</p:sldIdLst>
  <p:sldSz cx="9144000" cy="6858000" type="screen4x3"/>
  <p:notesSz cx="6735763" cy="98663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" b="1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" b="1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" b="1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" b="1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" b="1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" b="1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" b="1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" b="1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" b="1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rasco Chacón Jesús Walter" initials="JWC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ED2"/>
    <a:srgbClr val="F0F8FA"/>
    <a:srgbClr val="008000"/>
    <a:srgbClr val="003300"/>
    <a:srgbClr val="006600"/>
    <a:srgbClr val="FF6600"/>
    <a:srgbClr val="0000FF"/>
    <a:srgbClr val="000000"/>
    <a:srgbClr val="00FF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0" autoAdjust="0"/>
    <p:restoredTop sz="95986" autoAdjust="0"/>
  </p:normalViewPr>
  <p:slideViewPr>
    <p:cSldViewPr>
      <p:cViewPr>
        <p:scale>
          <a:sx n="60" d="100"/>
          <a:sy n="60" d="100"/>
        </p:scale>
        <p:origin x="-1794" y="-26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48" y="6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25T14:34:10.160" idx="1">
    <p:pos x="5890" y="807"/>
    <p:text>Yo invirtiria el orden, esdecir el IV seria el I y viceversa</p:tex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t" anchorCtr="0" compatLnSpc="1">
            <a:prstTxWarp prst="textNoShape">
              <a:avLst/>
            </a:prstTxWarp>
          </a:bodyPr>
          <a:lstStyle>
            <a:lvl1pPr algn="l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629" y="2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t" anchorCtr="0" compatLnSpc="1">
            <a:prstTxWarp prst="textNoShape">
              <a:avLst/>
            </a:prstTxWarp>
          </a:bodyPr>
          <a:lstStyle>
            <a:lvl1pPr algn="r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526"/>
            <a:ext cx="2918136" cy="4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b" anchorCtr="0" compatLnSpc="1">
            <a:prstTxWarp prst="textNoShape">
              <a:avLst/>
            </a:prstTxWarp>
          </a:bodyPr>
          <a:lstStyle>
            <a:lvl1pPr algn="l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629" y="9372526"/>
            <a:ext cx="2918136" cy="4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b" anchorCtr="0" compatLnSpc="1">
            <a:prstTxWarp prst="textNoShape">
              <a:avLst/>
            </a:prstTxWarp>
          </a:bodyPr>
          <a:lstStyle>
            <a:lvl1pPr algn="r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253124A-7CA2-4233-A9D9-E0A9CE9F6B4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2676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t" anchorCtr="0" compatLnSpc="1">
            <a:prstTxWarp prst="textNoShape">
              <a:avLst/>
            </a:prstTxWarp>
          </a:bodyPr>
          <a:lstStyle>
            <a:lvl1pPr algn="l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025" y="2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t" anchorCtr="0" compatLnSpc="1">
            <a:prstTxWarp prst="textNoShape">
              <a:avLst/>
            </a:prstTxWarp>
          </a:bodyPr>
          <a:lstStyle>
            <a:lvl1pPr algn="r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42950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418" y="4687053"/>
            <a:ext cx="5388930" cy="443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0949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b" anchorCtr="0" compatLnSpc="1">
            <a:prstTxWarp prst="textNoShape">
              <a:avLst/>
            </a:prstTxWarp>
          </a:bodyPr>
          <a:lstStyle>
            <a:lvl1pPr algn="l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025" y="9370949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b" anchorCtr="0" compatLnSpc="1">
            <a:prstTxWarp prst="textNoShape">
              <a:avLst/>
            </a:prstTxWarp>
          </a:bodyPr>
          <a:lstStyle>
            <a:lvl1pPr algn="r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4ADCB36-C6C1-4DB3-8D79-2DA767CD880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1982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046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046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37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37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3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79676-F7D3-4E33-8EAF-0141DFF0E1D0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059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82947" name="2 Marcador de notas"/>
          <p:cNvSpPr>
            <a:spLocks noGrp="1"/>
          </p:cNvSpPr>
          <p:nvPr>
            <p:ph type="body" sz="quarter" idx="1"/>
          </p:nvPr>
        </p:nvSpPr>
        <p:spPr>
          <a:xfrm>
            <a:off x="679554" y="4603439"/>
            <a:ext cx="5442723" cy="43589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 altLang="es-P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3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Presentaci_n_de_Microsoft_PowerPoint_97-20031.ppt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8686800" y="6635750"/>
            <a:ext cx="649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2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2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2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2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BB7A1363-C669-434B-B535-F4258F5E04FB}" type="slidenum">
              <a:rPr lang="es-ES" sz="1000" smtClean="0">
                <a:solidFill>
                  <a:srgbClr val="A82800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‹Nº›</a:t>
            </a:fld>
            <a:endParaRPr lang="es-ES" sz="1000" smtClean="0">
              <a:solidFill>
                <a:srgbClr val="A82800"/>
              </a:solidFill>
            </a:endParaRP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 userDrawn="1"/>
        </p:nvGraphicFramePr>
        <p:xfrm>
          <a:off x="-14288" y="981075"/>
          <a:ext cx="4298951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2" name="Unknown" r:id="rId3" imgW="2996280" imgH="945000" progId="">
                  <p:embed/>
                </p:oleObj>
              </mc:Choice>
              <mc:Fallback>
                <p:oleObj name="Unknown" r:id="rId3" imgW="2996280" imgH="945000" progId="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981075"/>
                        <a:ext cx="4298951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-7938" y="6381750"/>
            <a:ext cx="9144001" cy="476250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endParaRPr lang="es-PE" sz="1800"/>
          </a:p>
        </p:txBody>
      </p:sp>
      <p:sp>
        <p:nvSpPr>
          <p:cNvPr id="7" name="AutoShape 14"/>
          <p:cNvSpPr>
            <a:spLocks noChangeAspect="1" noChangeArrowheads="1" noTextEdit="1"/>
          </p:cNvSpPr>
          <p:nvPr userDrawn="1"/>
        </p:nvSpPr>
        <p:spPr bwMode="auto">
          <a:xfrm>
            <a:off x="6588125" y="1484313"/>
            <a:ext cx="2184400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/>
          </a:p>
        </p:txBody>
      </p:sp>
      <p:graphicFrame>
        <p:nvGraphicFramePr>
          <p:cNvPr id="8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3" r:id="rId5" imgW="0" imgH="0" progId="PowerPoint.Show.8">
                  <p:embed/>
                </p:oleObj>
              </mc:Choice>
              <mc:Fallback>
                <p:oleObj r:id="rId5" imgW="0" imgH="0" progId="PowerPoint.Show.8">
                  <p:embed/>
                  <p:pic>
                    <p:nvPicPr>
                      <p:cNvPr id="0" name="AutoShape 18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77367417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0158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18250" y="1125538"/>
            <a:ext cx="1925638" cy="49672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9750" y="1125538"/>
            <a:ext cx="5626100" cy="49672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2881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4" name="Picture 4" descr="logo dge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9120" y="1844824"/>
            <a:ext cx="5143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714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124609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2387600"/>
            <a:ext cx="3775075" cy="370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67225" y="2387600"/>
            <a:ext cx="3776663" cy="370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91915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7122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8829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027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5108075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9894231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 descr="Horizontal oscura"/>
          <p:cNvSpPr>
            <a:spLocks noChangeArrowheads="1"/>
          </p:cNvSpPr>
          <p:nvPr/>
        </p:nvSpPr>
        <p:spPr bwMode="auto">
          <a:xfrm>
            <a:off x="8243888" y="890588"/>
            <a:ext cx="900112" cy="5567362"/>
          </a:xfrm>
          <a:prstGeom prst="rect">
            <a:avLst/>
          </a:prstGeom>
          <a:pattFill prst="dkHorz">
            <a:fgClr>
              <a:srgbClr val="CBCBCB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endParaRPr lang="es-PE" sz="18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25538"/>
            <a:ext cx="7632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387600"/>
            <a:ext cx="7704138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0" y="6524625"/>
            <a:ext cx="9144000" cy="355600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endParaRPr lang="es-PE" sz="1800"/>
          </a:p>
        </p:txBody>
      </p:sp>
      <p:sp>
        <p:nvSpPr>
          <p:cNvPr id="1030" name="Line 19"/>
          <p:cNvSpPr>
            <a:spLocks noChangeShapeType="1"/>
          </p:cNvSpPr>
          <p:nvPr/>
        </p:nvSpPr>
        <p:spPr bwMode="auto">
          <a:xfrm flipV="1">
            <a:off x="468313" y="0"/>
            <a:ext cx="0" cy="6921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031" name="Rectangle 28"/>
          <p:cNvSpPr>
            <a:spLocks noChangeArrowheads="1"/>
          </p:cNvSpPr>
          <p:nvPr/>
        </p:nvSpPr>
        <p:spPr bwMode="auto">
          <a:xfrm>
            <a:off x="8243888" y="254000"/>
            <a:ext cx="900112" cy="58261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A82800"/>
              </a:solidFill>
            </a:endParaRPr>
          </a:p>
        </p:txBody>
      </p:sp>
      <p:sp>
        <p:nvSpPr>
          <p:cNvPr id="1032" name="Text Box 30"/>
          <p:cNvSpPr txBox="1">
            <a:spLocks noChangeArrowheads="1"/>
          </p:cNvSpPr>
          <p:nvPr/>
        </p:nvSpPr>
        <p:spPr bwMode="auto">
          <a:xfrm>
            <a:off x="8243888" y="371475"/>
            <a:ext cx="900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2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2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2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2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216CB0A6-3565-4FB2-BBEB-5BEB28B57988}" type="slidenum">
              <a:rPr lang="en-US" sz="2000" smtClean="0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‹Nº›</a:t>
            </a:fld>
            <a:endParaRPr lang="en-US" sz="2000" smtClean="0">
              <a:solidFill>
                <a:schemeClr val="bg1"/>
              </a:solidFill>
            </a:endParaRPr>
          </a:p>
        </p:txBody>
      </p:sp>
      <p:sp>
        <p:nvSpPr>
          <p:cNvPr id="1033" name="Rectangle 37"/>
          <p:cNvSpPr>
            <a:spLocks noChangeArrowheads="1"/>
          </p:cNvSpPr>
          <p:nvPr/>
        </p:nvSpPr>
        <p:spPr bwMode="auto">
          <a:xfrm>
            <a:off x="8243888" y="6524625"/>
            <a:ext cx="900112" cy="3444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endParaRPr lang="es-PE" sz="1800"/>
          </a:p>
        </p:txBody>
      </p:sp>
      <p:sp>
        <p:nvSpPr>
          <p:cNvPr id="1034" name="Line 45"/>
          <p:cNvSpPr>
            <a:spLocks noChangeShapeType="1"/>
          </p:cNvSpPr>
          <p:nvPr/>
        </p:nvSpPr>
        <p:spPr bwMode="auto">
          <a:xfrm>
            <a:off x="-39688" y="917575"/>
            <a:ext cx="8245476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PE"/>
          </a:p>
        </p:txBody>
      </p:sp>
      <p:pic>
        <p:nvPicPr>
          <p:cNvPr id="1035" name="Picture 46" descr="Imagen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274638"/>
            <a:ext cx="26463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2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9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carrasco@minem.gob.p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 bwMode="auto">
          <a:xfrm>
            <a:off x="0" y="857364"/>
            <a:ext cx="8244408" cy="17075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  <a:tab pos="1168400" algn="l"/>
              </a:tabLst>
            </a:pPr>
            <a:endParaRPr kumimoji="0" lang="es-PE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67" y="3356992"/>
            <a:ext cx="1126045" cy="158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D:\JAOR\1. PROYECTO\Asuntos Administrativos\PNUD\PNUD -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36" y="116632"/>
            <a:ext cx="456626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JAOR\1. PROYECTO\Asuntos Administrativos\PNUD\Short-GEF logo colored NOTAG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46" y="384010"/>
            <a:ext cx="506072" cy="4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Forma libre"/>
          <p:cNvSpPr/>
          <p:nvPr/>
        </p:nvSpPr>
        <p:spPr>
          <a:xfrm>
            <a:off x="300696" y="1557139"/>
            <a:ext cx="8496300" cy="1583481"/>
          </a:xfrm>
          <a:custGeom>
            <a:avLst/>
            <a:gdLst>
              <a:gd name="connsiteX0" fmla="*/ 0 w 7924800"/>
              <a:gd name="connsiteY0" fmla="*/ 205924 h 1235520"/>
              <a:gd name="connsiteX1" fmla="*/ 205924 w 7924800"/>
              <a:gd name="connsiteY1" fmla="*/ 0 h 1235520"/>
              <a:gd name="connsiteX2" fmla="*/ 7718876 w 7924800"/>
              <a:gd name="connsiteY2" fmla="*/ 0 h 1235520"/>
              <a:gd name="connsiteX3" fmla="*/ 7924800 w 7924800"/>
              <a:gd name="connsiteY3" fmla="*/ 205924 h 1235520"/>
              <a:gd name="connsiteX4" fmla="*/ 7924800 w 7924800"/>
              <a:gd name="connsiteY4" fmla="*/ 1029596 h 1235520"/>
              <a:gd name="connsiteX5" fmla="*/ 7718876 w 7924800"/>
              <a:gd name="connsiteY5" fmla="*/ 1235520 h 1235520"/>
              <a:gd name="connsiteX6" fmla="*/ 205924 w 7924800"/>
              <a:gd name="connsiteY6" fmla="*/ 1235520 h 1235520"/>
              <a:gd name="connsiteX7" fmla="*/ 0 w 7924800"/>
              <a:gd name="connsiteY7" fmla="*/ 1029596 h 1235520"/>
              <a:gd name="connsiteX8" fmla="*/ 0 w 7924800"/>
              <a:gd name="connsiteY8" fmla="*/ 205924 h 123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4800" h="1235520">
                <a:moveTo>
                  <a:pt x="0" y="205924"/>
                </a:moveTo>
                <a:cubicBezTo>
                  <a:pt x="0" y="92195"/>
                  <a:pt x="92195" y="0"/>
                  <a:pt x="205924" y="0"/>
                </a:cubicBezTo>
                <a:lnTo>
                  <a:pt x="7718876" y="0"/>
                </a:lnTo>
                <a:cubicBezTo>
                  <a:pt x="7832605" y="0"/>
                  <a:pt x="7924800" y="92195"/>
                  <a:pt x="7924800" y="205924"/>
                </a:cubicBezTo>
                <a:lnTo>
                  <a:pt x="7924800" y="1029596"/>
                </a:lnTo>
                <a:cubicBezTo>
                  <a:pt x="7924800" y="1143325"/>
                  <a:pt x="7832605" y="1235520"/>
                  <a:pt x="7718876" y="1235520"/>
                </a:cubicBezTo>
                <a:lnTo>
                  <a:pt x="205924" y="1235520"/>
                </a:lnTo>
                <a:cubicBezTo>
                  <a:pt x="92195" y="1235520"/>
                  <a:pt x="0" y="1143325"/>
                  <a:pt x="0" y="1029596"/>
                </a:cubicBezTo>
                <a:lnTo>
                  <a:pt x="0" y="205924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82233" tIns="182233" rIns="182233" bIns="182233" spcCol="1270" anchor="ctr"/>
          <a:lstStyle/>
          <a:p>
            <a:pPr lvl="1" algn="ctr" defTabSz="1422400">
              <a:lnSpc>
                <a:spcPct val="90000"/>
              </a:lnSpc>
              <a:spcAft>
                <a:spcPct val="35000"/>
              </a:spcAft>
            </a:pPr>
            <a:r>
              <a:rPr lang="es-PE" sz="2400" dirty="0">
                <a:solidFill>
                  <a:schemeClr val="bg1"/>
                </a:solidFill>
                <a:latin typeface="Corbel" panose="020B0503020204020204" pitchFamily="34" charset="0"/>
              </a:rPr>
              <a:t>PROYECTO: “NORMAS Y ETIQUETADO DE EFICIENCIA ENERGÉTICA EN PERÚ”</a:t>
            </a:r>
          </a:p>
        </p:txBody>
      </p:sp>
      <p:sp>
        <p:nvSpPr>
          <p:cNvPr id="3" name="2 Rectángulo"/>
          <p:cNvSpPr/>
          <p:nvPr/>
        </p:nvSpPr>
        <p:spPr bwMode="auto">
          <a:xfrm>
            <a:off x="4801882" y="1124743"/>
            <a:ext cx="3298510" cy="12241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  <a:tab pos="1168400" algn="l"/>
              </a:tabLst>
            </a:pPr>
            <a:endParaRPr kumimoji="0" lang="es-PE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172547" y="5229200"/>
            <a:ext cx="8804124" cy="10081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General de Eficiencia Energética</a:t>
            </a:r>
            <a:endParaRPr lang="es-PE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P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Energía y Minas </a:t>
            </a:r>
            <a:endParaRPr lang="es-PE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554964" y="6309320"/>
            <a:ext cx="3889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12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A50021"/>
              </a:buClr>
              <a:buSzPct val="9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6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s-PE" altLang="es-PE" sz="1600" b="1" dirty="0"/>
              <a:t>LIMA,  FEBRERO 2016 </a:t>
            </a:r>
          </a:p>
        </p:txBody>
      </p:sp>
    </p:spTree>
    <p:extLst>
      <p:ext uri="{BB962C8B-B14F-4D97-AF65-F5344CB8AC3E}">
        <p14:creationId xmlns:p14="http://schemas.microsoft.com/office/powerpoint/2010/main" val="3326948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MX" sz="2000" dirty="0">
                <a:solidFill>
                  <a:srgbClr val="0070C0"/>
                </a:solidFill>
              </a:rPr>
              <a:t>REGLAMENTOS TÉCNICOS</a:t>
            </a:r>
            <a:endParaRPr lang="es-PE" sz="2000" dirty="0">
              <a:solidFill>
                <a:srgbClr val="0070C0"/>
              </a:solidFill>
            </a:endParaRPr>
          </a:p>
        </p:txBody>
      </p:sp>
      <p:pic>
        <p:nvPicPr>
          <p:cNvPr id="4" name="Picture 2" descr="D:\JAOR\1. PROYECTO\Asuntos Administrativos\PNUD\PNUD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31" y="62093"/>
            <a:ext cx="335517" cy="7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JAOR\1. PROYECTO\Asuntos Administrativos\PNUD\Short-GEF logo colored NOTAG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11" y="195782"/>
            <a:ext cx="506072" cy="4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835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Etiquetado de Eficiencia Energética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0915FB68-E7AF-4CB8-80BD-10573573BE2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859053" y="2212292"/>
            <a:ext cx="7636912" cy="37238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2400" dirty="0" smtClean="0">
                <a:latin typeface="Arial" charset="0"/>
              </a:rPr>
              <a:t>El </a:t>
            </a:r>
            <a:r>
              <a:rPr lang="es-PE" sz="2400" dirty="0">
                <a:latin typeface="Arial" charset="0"/>
              </a:rPr>
              <a:t>Reglamento Técnico establece los requisitos y especificaciones técnicas mínimas para establecer los rangos de eficiencia energética que deben cumplir ….. que requieren suministro de energéticos para su uso o funcionamiento,  producidos dentro del territorio nacional o importados, siendo su cumplimiento de carácter obligatorio.</a:t>
            </a:r>
            <a:endParaRPr lang="es-MX" sz="2400" dirty="0">
              <a:latin typeface="Arial" charset="0"/>
            </a:endParaRPr>
          </a:p>
          <a:p>
            <a:pPr lvl="1"/>
            <a:endParaRPr lang="es-MX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1" name="Picture 2" descr="D:\JAOR\1. PROYECTO\Asuntos Administrativos\PNUD\PNUD -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31" y="62093"/>
            <a:ext cx="335517" cy="7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JAOR\1. PROYECTO\Asuntos Administrativos\PNUD\Short-GEF logo colored NOTAG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11" y="195782"/>
            <a:ext cx="506072" cy="4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02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auto">
          <a:xfrm>
            <a:off x="0" y="857364"/>
            <a:ext cx="8244408" cy="17075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  <a:tab pos="1168400" algn="l"/>
              </a:tabLst>
            </a:pPr>
            <a:endParaRPr kumimoji="0" lang="es-PE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6" descr="http://www.managenergy.net/lib/images/841/original_shutterstock_79949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9144000" cy="2420888"/>
          </a:xfrm>
          <a:prstGeom prst="rect">
            <a:avLst/>
          </a:prstGeom>
          <a:noFill/>
        </p:spPr>
      </p:pic>
      <p:sp>
        <p:nvSpPr>
          <p:cNvPr id="9218" name="Rectangle 17"/>
          <p:cNvSpPr>
            <a:spLocks noChangeArrowheads="1"/>
          </p:cNvSpPr>
          <p:nvPr/>
        </p:nvSpPr>
        <p:spPr bwMode="auto">
          <a:xfrm>
            <a:off x="2710962" y="2878139"/>
            <a:ext cx="5613889" cy="1595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2000" tIns="0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2000" b="1">
              <a:solidFill>
                <a:srgbClr val="518552"/>
              </a:solidFill>
              <a:latin typeface="Century Gothic" pitchFamily="34" charset="0"/>
            </a:endParaRPr>
          </a:p>
        </p:txBody>
      </p:sp>
      <p:pic>
        <p:nvPicPr>
          <p:cNvPr id="5" name="Picture 2" descr="D:\Users\clam\Documents\ETIQUETAS\Etiquetas en diferentes paíse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8"/>
          <a:stretch/>
        </p:blipFill>
        <p:spPr bwMode="auto">
          <a:xfrm>
            <a:off x="1414298" y="876565"/>
            <a:ext cx="6365631" cy="281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41" y="3675856"/>
            <a:ext cx="3270891" cy="303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JAOR\1. PROYECTO\Asuntos Administrativos\PNUD\PNUD -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31" y="62093"/>
            <a:ext cx="335517" cy="7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JAOR\1. PROYECTO\Asuntos Administrativos\PNUD\Short-GEF logo colored NOTAG transpar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11" y="195782"/>
            <a:ext cx="506072" cy="4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93768"/>
      </p:ext>
    </p:extLst>
  </p:cSld>
  <p:clrMapOvr>
    <a:masterClrMapping/>
  </p:clrMapOvr>
  <p:transition advTm="5628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5" y="1196752"/>
            <a:ext cx="4392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0" u="sng" dirty="0" smtClean="0">
                <a:solidFill>
                  <a:srgbClr val="0070C0"/>
                </a:solidFill>
              </a:rPr>
              <a:t>ETIQUETA DE EFICIENCIA ENERGÉTICA</a:t>
            </a:r>
            <a:r>
              <a:rPr lang="es-MX" sz="1600" b="0" u="sng" dirty="0" smtClean="0">
                <a:solidFill>
                  <a:srgbClr val="FF0000"/>
                </a:solidFill>
              </a:rPr>
              <a:t>:</a:t>
            </a:r>
          </a:p>
          <a:p>
            <a:endParaRPr lang="es-MX" sz="1600" b="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s-MX" sz="1600" b="0" dirty="0" smtClean="0">
                <a:solidFill>
                  <a:schemeClr val="tx1"/>
                </a:solidFill>
              </a:rPr>
              <a:t>Diseñada para que el usuario identifique los niveles de Eficiencia Energética de los equipos según colores y letras.</a:t>
            </a:r>
          </a:p>
          <a:p>
            <a:pPr marL="285750" indent="-285750">
              <a:buFont typeface="Arial" charset="0"/>
              <a:buChar char="•"/>
            </a:pPr>
            <a:r>
              <a:rPr lang="es-MX" sz="1600" b="0" dirty="0" smtClean="0">
                <a:solidFill>
                  <a:schemeClr val="tx1"/>
                </a:solidFill>
              </a:rPr>
              <a:t>La etiqueta le brindara información de consumos de energía y de eficiencia </a:t>
            </a:r>
          </a:p>
          <a:p>
            <a:endParaRPr lang="es-MX" sz="1600" b="0" dirty="0" smtClean="0">
              <a:solidFill>
                <a:schemeClr val="tx1"/>
              </a:solidFill>
            </a:endParaRPr>
          </a:p>
          <a:p>
            <a:r>
              <a:rPr lang="es-MX" sz="1600" b="0" u="sng" dirty="0" smtClean="0">
                <a:solidFill>
                  <a:srgbClr val="0070C0"/>
                </a:solidFill>
              </a:rPr>
              <a:t>BENEFICIOS PRINCIPALES</a:t>
            </a:r>
            <a:r>
              <a:rPr lang="es-MX" sz="1600" b="0" dirty="0" smtClean="0">
                <a:solidFill>
                  <a:srgbClr val="FF0000"/>
                </a:solidFill>
              </a:rPr>
              <a:t>:</a:t>
            </a:r>
          </a:p>
          <a:p>
            <a:endParaRPr lang="es-MX" sz="16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s-MX" sz="1600" b="0" dirty="0" smtClean="0">
                <a:solidFill>
                  <a:schemeClr val="tx1"/>
                </a:solidFill>
              </a:rPr>
              <a:t>Ahorro económico en la facturación</a:t>
            </a:r>
          </a:p>
          <a:p>
            <a:endParaRPr lang="es-MX" sz="16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s-MX" sz="1600" b="0" dirty="0" smtClean="0">
                <a:solidFill>
                  <a:schemeClr val="tx1"/>
                </a:solidFill>
              </a:rPr>
              <a:t>Contribuye a mitigar el calentamiento global</a:t>
            </a:r>
          </a:p>
          <a:p>
            <a:endParaRPr lang="es-MX" sz="16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s-MX" sz="1600" b="0" dirty="0" smtClean="0">
                <a:solidFill>
                  <a:schemeClr val="tx1"/>
                </a:solidFill>
              </a:rPr>
              <a:t>Contribuye a la seguridad energética</a:t>
            </a:r>
          </a:p>
          <a:p>
            <a:pPr marL="285750" indent="-285750">
              <a:buFont typeface="Arial" charset="0"/>
              <a:buChar char="•"/>
            </a:pPr>
            <a:endParaRPr lang="es-MX" sz="16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s-MX" sz="1600" b="0" dirty="0" smtClean="0">
                <a:solidFill>
                  <a:schemeClr val="tx1"/>
                </a:solidFill>
              </a:rPr>
              <a:t>Fomenta la competitividad y el desarrollo tecnológico</a:t>
            </a:r>
          </a:p>
          <a:p>
            <a:pPr marL="285750" indent="-285750">
              <a:buFont typeface="Arial" charset="0"/>
              <a:buChar char="•"/>
            </a:pPr>
            <a:endParaRPr lang="es-MX" sz="1600" b="0" dirty="0" smtClean="0">
              <a:solidFill>
                <a:schemeClr val="tx1"/>
              </a:solidFill>
            </a:endParaRPr>
          </a:p>
          <a:p>
            <a:endParaRPr lang="es-PE" sz="1600" b="0" dirty="0">
              <a:solidFill>
                <a:schemeClr val="tx1"/>
              </a:solidFill>
            </a:endParaRPr>
          </a:p>
        </p:txBody>
      </p:sp>
      <p:pic>
        <p:nvPicPr>
          <p:cNvPr id="21" name="20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3601" y="1786437"/>
            <a:ext cx="2304256" cy="3600400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4837418" y="1674424"/>
            <a:ext cx="1605906" cy="3712413"/>
            <a:chOff x="5148064" y="1196752"/>
            <a:chExt cx="885825" cy="4536504"/>
          </a:xfrm>
        </p:grpSpPr>
        <p:sp>
          <p:nvSpPr>
            <p:cNvPr id="26" name="8 Rectángulo"/>
            <p:cNvSpPr/>
            <p:nvPr/>
          </p:nvSpPr>
          <p:spPr>
            <a:xfrm>
              <a:off x="5148064" y="1196752"/>
              <a:ext cx="885825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PE" sz="1100" b="1">
                  <a:solidFill>
                    <a:srgbClr val="376092"/>
                  </a:solidFill>
                  <a:effectLst/>
                  <a:ea typeface="Calibri"/>
                  <a:cs typeface="Times New Roman"/>
                </a:rPr>
                <a:t> </a:t>
              </a:r>
              <a:endParaRPr lang="es-PE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5" name="8 Rectángulo"/>
            <p:cNvSpPr/>
            <p:nvPr/>
          </p:nvSpPr>
          <p:spPr>
            <a:xfrm>
              <a:off x="5148064" y="5373216"/>
              <a:ext cx="885825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PE" sz="1100" b="1" dirty="0">
                  <a:solidFill>
                    <a:srgbClr val="376092"/>
                  </a:solidFill>
                  <a:effectLst/>
                  <a:ea typeface="Calibri"/>
                  <a:cs typeface="Times New Roman"/>
                </a:rPr>
                <a:t> </a:t>
              </a:r>
              <a:endParaRPr lang="es-PE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2" name="5 Rectángulo"/>
            <p:cNvSpPr/>
            <p:nvPr/>
          </p:nvSpPr>
          <p:spPr>
            <a:xfrm>
              <a:off x="5148064" y="1556792"/>
              <a:ext cx="885825" cy="15841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PE" sz="1300" b="1" dirty="0">
                  <a:solidFill>
                    <a:schemeClr val="accent1">
                      <a:lumMod val="75000"/>
                    </a:schemeClr>
                  </a:solidFill>
                </a:rPr>
                <a:t>Los más eficientes</a:t>
              </a:r>
            </a:p>
          </p:txBody>
        </p:sp>
        <p:sp>
          <p:nvSpPr>
            <p:cNvPr id="23" name="3 Rectángulo"/>
            <p:cNvSpPr/>
            <p:nvPr/>
          </p:nvSpPr>
          <p:spPr>
            <a:xfrm>
              <a:off x="5148064" y="3140968"/>
              <a:ext cx="885825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PE" sz="1300" b="1" dirty="0">
                  <a:solidFill>
                    <a:schemeClr val="accent1">
                      <a:lumMod val="75000"/>
                    </a:schemeClr>
                  </a:solidFill>
                </a:rPr>
                <a:t>Los que presentan </a:t>
              </a:r>
              <a:r>
                <a:rPr lang="es-PE" sz="1300" b="1" dirty="0" smtClean="0">
                  <a:solidFill>
                    <a:schemeClr val="accent1">
                      <a:lumMod val="75000"/>
                    </a:schemeClr>
                  </a:solidFill>
                </a:rPr>
                <a:t>consumo </a:t>
              </a:r>
              <a:r>
                <a:rPr lang="es-PE" sz="1300" b="1" dirty="0">
                  <a:solidFill>
                    <a:schemeClr val="accent1">
                      <a:lumMod val="75000"/>
                    </a:schemeClr>
                  </a:solidFill>
                </a:rPr>
                <a:t>medio</a:t>
              </a:r>
            </a:p>
          </p:txBody>
        </p:sp>
        <p:sp>
          <p:nvSpPr>
            <p:cNvPr id="24" name="6 Rectángulo"/>
            <p:cNvSpPr/>
            <p:nvPr/>
          </p:nvSpPr>
          <p:spPr>
            <a:xfrm>
              <a:off x="5148064" y="4221088"/>
              <a:ext cx="885825" cy="11521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PE" sz="1300" b="1" dirty="0">
                  <a:solidFill>
                    <a:schemeClr val="accent1">
                      <a:lumMod val="75000"/>
                    </a:schemeClr>
                  </a:solidFill>
                </a:rPr>
                <a:t>Alto consumo de energía</a:t>
              </a:r>
            </a:p>
          </p:txBody>
        </p:sp>
      </p:grpSp>
      <p:pic>
        <p:nvPicPr>
          <p:cNvPr id="11" name="Picture 2" descr="D:\JAOR\1. PROYECTO\Asuntos Administrativos\PNUD\PNUD -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31" y="62093"/>
            <a:ext cx="335517" cy="7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JAOR\1. PROYECTO\Asuntos Administrativos\PNUD\Short-GEF logo colored NOTAG 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11" y="195782"/>
            <a:ext cx="506072" cy="4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7612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/>
          </p:cNvSpPr>
          <p:nvPr/>
        </p:nvSpPr>
        <p:spPr bwMode="auto">
          <a:xfrm>
            <a:off x="215900" y="2222501"/>
            <a:ext cx="9144000" cy="12529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endParaRPr lang="es-PE"/>
          </a:p>
        </p:txBody>
      </p:sp>
      <p:pic>
        <p:nvPicPr>
          <p:cNvPr id="41987" name="Picture 5" descr="Washing Machine or Dryer Operating Animacione&#10;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74845"/>
            <a:ext cx="2362201" cy="236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 descr="Washing Machine or Dryer Operating Animacione&#10;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1" y="1481156"/>
            <a:ext cx="2362201" cy="236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 descr="Washing Machine or Dryer Operating Animacione&#10;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398"/>
            <a:ext cx="2362201" cy="236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8"/>
          <p:cNvSpPr>
            <a:spLocks/>
          </p:cNvSpPr>
          <p:nvPr/>
        </p:nvSpPr>
        <p:spPr bwMode="auto">
          <a:xfrm>
            <a:off x="914400" y="990602"/>
            <a:ext cx="838200" cy="12529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hangingPunct="1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PE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1</a:t>
            </a:r>
          </a:p>
        </p:txBody>
      </p:sp>
      <p:sp>
        <p:nvSpPr>
          <p:cNvPr id="41991" name="Text Box 9"/>
          <p:cNvSpPr>
            <a:spLocks/>
          </p:cNvSpPr>
          <p:nvPr/>
        </p:nvSpPr>
        <p:spPr bwMode="auto">
          <a:xfrm>
            <a:off x="4114800" y="990602"/>
            <a:ext cx="838200" cy="12529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hangingPunct="1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PE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2</a:t>
            </a:r>
          </a:p>
        </p:txBody>
      </p:sp>
      <p:sp>
        <p:nvSpPr>
          <p:cNvPr id="41992" name="Text Box 10"/>
          <p:cNvSpPr>
            <a:spLocks/>
          </p:cNvSpPr>
          <p:nvPr/>
        </p:nvSpPr>
        <p:spPr bwMode="auto">
          <a:xfrm>
            <a:off x="7086600" y="990602"/>
            <a:ext cx="838200" cy="12529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hangingPunct="1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PE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3</a:t>
            </a:r>
          </a:p>
        </p:txBody>
      </p:sp>
      <p:pic>
        <p:nvPicPr>
          <p:cNvPr id="41993" name="Picture 11" descr="EU_energy_labe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55"/>
          <a:stretch>
            <a:fillRect/>
          </a:stretch>
        </p:blipFill>
        <p:spPr bwMode="auto">
          <a:xfrm>
            <a:off x="3887787" y="3991756"/>
            <a:ext cx="1597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2" descr="eu_label_komple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t="2240" r="2217" b="48370"/>
          <a:stretch>
            <a:fillRect/>
          </a:stretch>
        </p:blipFill>
        <p:spPr bwMode="auto">
          <a:xfrm>
            <a:off x="668792" y="3915556"/>
            <a:ext cx="18907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3" descr="untitl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t="2498" r="3726" b="42500"/>
          <a:stretch>
            <a:fillRect/>
          </a:stretch>
        </p:blipFill>
        <p:spPr bwMode="auto">
          <a:xfrm>
            <a:off x="6746876" y="3962400"/>
            <a:ext cx="1939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Rectangle 14"/>
          <p:cNvSpPr>
            <a:spLocks/>
          </p:cNvSpPr>
          <p:nvPr/>
        </p:nvSpPr>
        <p:spPr bwMode="auto">
          <a:xfrm>
            <a:off x="890249" y="6096000"/>
            <a:ext cx="1447800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3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hangingPunct="1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PE" sz="2000" b="1" dirty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100 </a:t>
            </a:r>
            <a:r>
              <a:rPr lang="es-ES" altLang="es-PE" sz="2000" b="1" dirty="0" err="1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kW.h</a:t>
            </a:r>
            <a:endParaRPr lang="es-ES" altLang="es-PE" sz="2000" b="1" dirty="0">
              <a:solidFill>
                <a:srgbClr val="000000"/>
              </a:solidFill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41997" name="Rectangle 15"/>
          <p:cNvSpPr>
            <a:spLocks/>
          </p:cNvSpPr>
          <p:nvPr/>
        </p:nvSpPr>
        <p:spPr bwMode="auto">
          <a:xfrm>
            <a:off x="3962400" y="6096000"/>
            <a:ext cx="1447800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3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hangingPunct="1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PE" sz="2000" b="1" dirty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90 </a:t>
            </a:r>
            <a:r>
              <a:rPr lang="es-ES" altLang="es-PE" sz="2000" b="1" dirty="0" err="1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kW.h</a:t>
            </a:r>
            <a:endParaRPr lang="es-ES" altLang="es-PE" sz="2000" b="1" dirty="0">
              <a:solidFill>
                <a:srgbClr val="000000"/>
              </a:solidFill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41998" name="Rectangle 16"/>
          <p:cNvSpPr>
            <a:spLocks/>
          </p:cNvSpPr>
          <p:nvPr/>
        </p:nvSpPr>
        <p:spPr bwMode="auto">
          <a:xfrm>
            <a:off x="7010400" y="6248400"/>
            <a:ext cx="1447800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3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hangingPunct="1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PE" sz="2000" b="1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80 kW.h</a:t>
            </a:r>
          </a:p>
        </p:txBody>
      </p:sp>
      <p:sp>
        <p:nvSpPr>
          <p:cNvPr id="41999" name="Text Box 17"/>
          <p:cNvSpPr>
            <a:spLocks/>
          </p:cNvSpPr>
          <p:nvPr/>
        </p:nvSpPr>
        <p:spPr bwMode="auto">
          <a:xfrm>
            <a:off x="76200" y="152402"/>
            <a:ext cx="9067800" cy="141295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xtLst/>
        </p:spPr>
        <p:txBody>
          <a:bodyPr lIns="180000" tIns="0" rIns="0" bIns="0" anchor="ctr"/>
          <a:lstStyle/>
          <a:p>
            <a:pPr algn="ctr" defTabSz="449263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s-MX" altLang="es-PE" sz="1800" dirty="0">
              <a:solidFill>
                <a:srgbClr val="0070C0"/>
              </a:solidFill>
              <a:latin typeface="+mn-lt"/>
            </a:endParaRPr>
          </a:p>
          <a:p>
            <a:pPr algn="ctr" defTabSz="449263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s-MX" altLang="es-PE" sz="1800" dirty="0">
              <a:solidFill>
                <a:srgbClr val="0070C0"/>
              </a:solidFill>
              <a:latin typeface="+mn-lt"/>
            </a:endParaRPr>
          </a:p>
          <a:p>
            <a:pPr algn="ctr" defTabSz="449263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MX" altLang="es-PE" sz="1800" dirty="0">
                <a:solidFill>
                  <a:srgbClr val="0070C0"/>
                </a:solidFill>
                <a:latin typeface="+mn-lt"/>
              </a:rPr>
              <a:t>¿QUÉ LAVADORA ES MÁS EFICIENTE?</a:t>
            </a:r>
          </a:p>
        </p:txBody>
      </p:sp>
      <p:pic>
        <p:nvPicPr>
          <p:cNvPr id="16" name="Picture 2" descr="D:\JAOR\1. PROYECTO\Asuntos Administrativos\PNUD\PNUD -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31" y="62093"/>
            <a:ext cx="335517" cy="7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JAOR\1. PROYECTO\Asuntos Administrativos\PNUD\Short-GEF logo colored NOTAG transpa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11" y="195782"/>
            <a:ext cx="506072" cy="4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797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Etiquetado de Eficiencia Energética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0915FB68-E7AF-4CB8-80BD-10573573BE2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507514" y="1628800"/>
            <a:ext cx="7704138" cy="3705225"/>
          </a:xfrm>
        </p:spPr>
        <p:txBody>
          <a:bodyPr>
            <a:normAutofit fontScale="92500" lnSpcReduction="20000"/>
          </a:bodyPr>
          <a:lstStyle/>
          <a:p>
            <a:endParaRPr lang="es-MX" dirty="0" smtClean="0"/>
          </a:p>
          <a:p>
            <a:pPr marL="571500" indent="-571500">
              <a:buFont typeface="+mj-lt"/>
              <a:buAutoNum type="romanUcPeriod"/>
            </a:pPr>
            <a:r>
              <a:rPr lang="es-MX" sz="2200" dirty="0" smtClean="0">
                <a:latin typeface="Arial" charset="0"/>
              </a:rPr>
              <a:t>Reglamento Técnico comprende:</a:t>
            </a:r>
          </a:p>
          <a:p>
            <a:pPr marL="0" indent="0">
              <a:buNone/>
            </a:pPr>
            <a:endParaRPr lang="es-MX" sz="2200" dirty="0">
              <a:latin typeface="Arial" charset="0"/>
            </a:endParaRPr>
          </a:p>
          <a:p>
            <a:pPr marL="1120140" lvl="3" indent="-571500">
              <a:spcBef>
                <a:spcPts val="58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s-MX" sz="1800" dirty="0">
                <a:latin typeface="Arial" charset="0"/>
              </a:rPr>
              <a:t>Lámparas de uso doméstico y similar</a:t>
            </a:r>
          </a:p>
          <a:p>
            <a:pPr marL="1120140" lvl="3" indent="-571500">
              <a:spcBef>
                <a:spcPts val="58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s-MX" sz="1800" dirty="0">
                <a:latin typeface="Arial" charset="0"/>
              </a:rPr>
              <a:t>Balastos lámparas fluorescentes uso doméstico</a:t>
            </a:r>
          </a:p>
          <a:p>
            <a:pPr marL="1120140" lvl="3" indent="-571500">
              <a:spcBef>
                <a:spcPts val="58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s-MX" sz="1800" dirty="0">
                <a:latin typeface="Arial" charset="0"/>
              </a:rPr>
              <a:t>Aparatos de refrigeración de uso doméstico, </a:t>
            </a:r>
          </a:p>
          <a:p>
            <a:pPr marL="1120140" lvl="3" indent="-571500">
              <a:spcBef>
                <a:spcPts val="58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s-MX" sz="1800" dirty="0" smtClean="0">
                <a:latin typeface="Arial" charset="0"/>
              </a:rPr>
              <a:t>Lavadoras</a:t>
            </a:r>
            <a:r>
              <a:rPr lang="es-MX" sz="1800" dirty="0">
                <a:latin typeface="Arial" charset="0"/>
              </a:rPr>
              <a:t>, de uso doméstico </a:t>
            </a:r>
          </a:p>
          <a:p>
            <a:pPr marL="1120140" lvl="3" indent="-571500">
              <a:spcBef>
                <a:spcPts val="58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s-MX" sz="1800" dirty="0">
                <a:latin typeface="Arial" charset="0"/>
              </a:rPr>
              <a:t>Secadoras de tambor de uso doméstico, </a:t>
            </a:r>
          </a:p>
          <a:p>
            <a:pPr marL="1120140" lvl="3" indent="-571500">
              <a:spcBef>
                <a:spcPts val="58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s-MX" sz="1800" dirty="0" smtClean="0">
                <a:latin typeface="Arial" charset="0"/>
              </a:rPr>
              <a:t>Calentadores </a:t>
            </a:r>
            <a:r>
              <a:rPr lang="es-MX" sz="1800" dirty="0">
                <a:latin typeface="Arial" charset="0"/>
              </a:rPr>
              <a:t>de agua de uso doméstico, </a:t>
            </a:r>
          </a:p>
          <a:p>
            <a:pPr marL="1120140" lvl="3" indent="-571500">
              <a:spcBef>
                <a:spcPts val="58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s-MX" sz="1800" dirty="0">
                <a:latin typeface="Arial" charset="0"/>
              </a:rPr>
              <a:t>Aparatos de aire acondicionado </a:t>
            </a:r>
          </a:p>
          <a:p>
            <a:pPr marL="1120140" lvl="3" indent="-571500">
              <a:spcBef>
                <a:spcPts val="58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s-MX" sz="1800" dirty="0" smtClean="0">
                <a:latin typeface="Arial" charset="0"/>
              </a:rPr>
              <a:t>Motores </a:t>
            </a:r>
            <a:r>
              <a:rPr lang="es-MX" sz="1800" dirty="0">
                <a:latin typeface="Arial" charset="0"/>
              </a:rPr>
              <a:t>eléctricos trifásicos  de inducción con rotor de jaula de ardilla, </a:t>
            </a:r>
          </a:p>
          <a:p>
            <a:pPr marL="1120140" lvl="3" indent="-571500">
              <a:spcBef>
                <a:spcPts val="58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s-MX" sz="1800" dirty="0" smtClean="0">
                <a:latin typeface="Arial" charset="0"/>
              </a:rPr>
              <a:t>Calderas</a:t>
            </a:r>
            <a:endParaRPr lang="es-MX" sz="1800" dirty="0">
              <a:latin typeface="Arial" charset="0"/>
            </a:endParaRPr>
          </a:p>
          <a:p>
            <a:pPr lvl="1"/>
            <a:endParaRPr lang="es-MX" dirty="0" smtClean="0"/>
          </a:p>
          <a:p>
            <a:pPr lvl="1"/>
            <a:endParaRPr lang="es-MX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1" name="Picture 2" descr="D:\JAOR\1. PROYECTO\Asuntos Administrativos\PNUD\PNUD -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31" y="62093"/>
            <a:ext cx="335517" cy="7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JAOR\1. PROYECTO\Asuntos Administrativos\PNUD\Short-GEF logo colored NOTAG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11" y="195782"/>
            <a:ext cx="506072" cy="4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887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Etiquetado de Eficiencia Energética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0915FB68-E7AF-4CB8-80BD-10573573BE2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886726" y="1627682"/>
            <a:ext cx="7772400" cy="4572000"/>
          </a:xfrm>
        </p:spPr>
        <p:txBody>
          <a:bodyPr>
            <a:normAutofit lnSpcReduction="10000"/>
          </a:bodyPr>
          <a:lstStyle/>
          <a:p>
            <a:endParaRPr lang="es-MX" dirty="0" smtClean="0"/>
          </a:p>
          <a:p>
            <a:pPr lv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Arial" charset="0"/>
              </a:rPr>
              <a:t>Obligatoriedad del Etiquetado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Arial" charset="0"/>
              </a:rPr>
              <a:t>Cumplimiento de requisitos del Etiquetado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Arial" charset="0"/>
              </a:rPr>
              <a:t>Evaluación de la </a:t>
            </a:r>
            <a:r>
              <a:rPr lang="es-MX" dirty="0" smtClean="0">
                <a:latin typeface="Arial" charset="0"/>
              </a:rPr>
              <a:t>Conformidad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charset="0"/>
              </a:rPr>
              <a:t>Laboratorios de ensayo</a:t>
            </a:r>
            <a:endParaRPr lang="es-MX" dirty="0">
              <a:latin typeface="Arial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Arial" charset="0"/>
              </a:rPr>
              <a:t>Constancia de cumplimiento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Arial" charset="0"/>
              </a:rPr>
              <a:t>Competencias de entidades de acreditación, evaluación de la conformidad, vigilancia, fiscalización</a:t>
            </a:r>
          </a:p>
          <a:p>
            <a:endParaRPr lang="es-MX" dirty="0" smtClean="0"/>
          </a:p>
        </p:txBody>
      </p:sp>
      <p:sp>
        <p:nvSpPr>
          <p:cNvPr id="11" name="AutoShape 53"/>
          <p:cNvSpPr txBox="1">
            <a:spLocks noChangeArrowheads="1"/>
          </p:cNvSpPr>
          <p:nvPr/>
        </p:nvSpPr>
        <p:spPr bwMode="auto">
          <a:xfrm>
            <a:off x="1907704" y="1196752"/>
            <a:ext cx="5472607" cy="571500"/>
          </a:xfrm>
          <a:prstGeom prst="roundRect">
            <a:avLst>
              <a:gd name="adj" fmla="val 12014"/>
            </a:avLst>
          </a:prstGeom>
          <a:noFill/>
          <a:ln w="9525">
            <a:noFill/>
            <a:round/>
            <a:headEnd/>
            <a:tailEnd/>
          </a:ln>
        </p:spPr>
        <p:txBody>
          <a:bodyPr lIns="180000" tIns="0" rIns="0" bIns="0" anchor="ctr"/>
          <a:lstStyle>
            <a:defPPr>
              <a:defRPr lang="es-ES"/>
            </a:defPPr>
            <a:lvl1pPr algn="ctr" defTabSz="449263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s-ES" dirty="0"/>
              <a:t>Infraestructura de la Calidad</a:t>
            </a:r>
          </a:p>
        </p:txBody>
      </p:sp>
      <p:pic>
        <p:nvPicPr>
          <p:cNvPr id="12" name="Picture 2" descr="D:\JAOR\1. PROYECTO\Asuntos Administrativos\PNUD\PNUD -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31" y="62093"/>
            <a:ext cx="335517" cy="7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JAOR\1. PROYECTO\Asuntos Administrativos\PNUD\Short-GEF logo colored NOTAG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11" y="195782"/>
            <a:ext cx="506072" cy="4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429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Etiquetado de Eficiencia Energética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B5F0C909-8A84-47C1-8352-B3404BBC6ED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4932040" y="1640748"/>
            <a:ext cx="3610324" cy="4572000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MX" dirty="0" smtClean="0"/>
          </a:p>
          <a:p>
            <a:pPr lv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6400" dirty="0">
                <a:latin typeface="Arial" charset="0"/>
              </a:rPr>
              <a:t>Elaborar Reglamentos Técnicos</a:t>
            </a:r>
          </a:p>
          <a:p>
            <a:pPr lv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6400" dirty="0">
                <a:latin typeface="Arial" charset="0"/>
              </a:rPr>
              <a:t>Verificar </a:t>
            </a:r>
            <a:r>
              <a:rPr lang="es-MX" sz="6400" dirty="0" smtClean="0">
                <a:latin typeface="Arial" charset="0"/>
              </a:rPr>
              <a:t>el Certificado de Conformidad</a:t>
            </a:r>
            <a:endParaRPr lang="es-MX" sz="6400" dirty="0">
              <a:latin typeface="Arial" charset="0"/>
            </a:endParaRPr>
          </a:p>
          <a:p>
            <a:pPr lv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6400" dirty="0">
                <a:latin typeface="Arial" charset="0"/>
              </a:rPr>
              <a:t>Acreditar </a:t>
            </a:r>
            <a:r>
              <a:rPr lang="es-MX" sz="6400" dirty="0" smtClean="0">
                <a:latin typeface="Arial" charset="0"/>
              </a:rPr>
              <a:t>laboratorios de ensayo</a:t>
            </a:r>
            <a:endParaRPr lang="es-MX" sz="6400" dirty="0">
              <a:latin typeface="Arial" charset="0"/>
            </a:endParaRPr>
          </a:p>
          <a:p>
            <a:pPr lv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6400" dirty="0">
                <a:latin typeface="Arial" charset="0"/>
              </a:rPr>
              <a:t>Acreditar evaluadores de la conformidad</a:t>
            </a:r>
          </a:p>
          <a:p>
            <a:pPr lv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6400" dirty="0">
                <a:latin typeface="Arial" charset="0"/>
              </a:rPr>
              <a:t>Otorgar Constancia de Cumplimiento</a:t>
            </a:r>
          </a:p>
          <a:p>
            <a:pPr lv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6400" dirty="0">
                <a:latin typeface="Arial" charset="0"/>
              </a:rPr>
              <a:t>Efectuar la vigilancia</a:t>
            </a:r>
          </a:p>
          <a:p>
            <a:pPr lv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6400" dirty="0">
                <a:latin typeface="Arial" charset="0"/>
              </a:rPr>
              <a:t>Fiscalizar </a:t>
            </a:r>
            <a:endParaRPr lang="es-PE" sz="6400" dirty="0">
              <a:latin typeface="Arial" charset="0"/>
            </a:endParaRPr>
          </a:p>
        </p:txBody>
      </p:sp>
      <p:sp>
        <p:nvSpPr>
          <p:cNvPr id="6" name="4 Marcador de contenido"/>
          <p:cNvSpPr txBox="1">
            <a:spLocks/>
          </p:cNvSpPr>
          <p:nvPr/>
        </p:nvSpPr>
        <p:spPr>
          <a:xfrm>
            <a:off x="1165774" y="1746354"/>
            <a:ext cx="309604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1pPr>
            <a:lvl2pPr marL="742950" lvl="1" indent="-285750" eaLnBrk="0" hangingPunct="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>
                <a:srgbClr val="A50021"/>
              </a:buClr>
              <a:buSzPct val="125000"/>
              <a:buFont typeface="Arial" panose="020B0604020202020204" pitchFamily="34" charset="0"/>
              <a:buChar char="•"/>
              <a:defRPr sz="64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50021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5002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0021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s-MX" sz="1800" b="0" dirty="0"/>
              <a:t>MINEM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s-MX" sz="1800" b="0" dirty="0"/>
              <a:t>ADUANAS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s-MX" sz="1800" b="0" dirty="0" smtClean="0"/>
              <a:t>INACAL</a:t>
            </a:r>
            <a:endParaRPr lang="es-MX" sz="1800" b="0" dirty="0"/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s-MX" sz="1800" b="0" dirty="0" smtClean="0"/>
              <a:t>INACAL</a:t>
            </a:r>
            <a:endParaRPr lang="es-MX" sz="1800" b="0" dirty="0"/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s-MX" sz="1800" b="0" dirty="0" smtClean="0"/>
              <a:t>PRODUCE</a:t>
            </a:r>
            <a:endParaRPr lang="es-MX" sz="1800" b="0" dirty="0"/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s-MX" sz="1800" b="0" dirty="0"/>
              <a:t>INACAL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s-MX" sz="1800" b="0" dirty="0"/>
              <a:t>INDECOPI </a:t>
            </a:r>
            <a:endParaRPr lang="es-PE" sz="1800" b="0" dirty="0"/>
          </a:p>
        </p:txBody>
      </p:sp>
      <p:sp>
        <p:nvSpPr>
          <p:cNvPr id="7" name="AutoShape 53"/>
          <p:cNvSpPr txBox="1">
            <a:spLocks noChangeArrowheads="1"/>
          </p:cNvSpPr>
          <p:nvPr/>
        </p:nvSpPr>
        <p:spPr bwMode="auto">
          <a:xfrm>
            <a:off x="2158731" y="1069248"/>
            <a:ext cx="5221581" cy="571500"/>
          </a:xfrm>
          <a:prstGeom prst="roundRect">
            <a:avLst>
              <a:gd name="adj" fmla="val 12014"/>
            </a:avLst>
          </a:prstGeom>
          <a:noFill/>
          <a:ln w="9525">
            <a:noFill/>
            <a:round/>
            <a:headEnd/>
            <a:tailEnd/>
          </a:ln>
        </p:spPr>
        <p:txBody>
          <a:bodyPr lIns="180000" tIns="0" rIns="0" bIns="0" anchor="ctr"/>
          <a:lstStyle>
            <a:defPPr>
              <a:defRPr lang="es-ES"/>
            </a:defPPr>
            <a:lvl1pPr algn="ctr" defTabSz="449263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s-ES" dirty="0"/>
              <a:t>Competencias en estudio</a:t>
            </a:r>
          </a:p>
        </p:txBody>
      </p:sp>
      <p:pic>
        <p:nvPicPr>
          <p:cNvPr id="8" name="Picture 2" descr="D:\JAOR\1. PROYECTO\Asuntos Administrativos\PNUD\PNUD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31" y="62093"/>
            <a:ext cx="335517" cy="7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JAOR\1. PROYECTO\Asuntos Administrativos\PNUD\Short-GEF logo colored NOTAG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11" y="195782"/>
            <a:ext cx="506072" cy="4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306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7"/>
          <p:cNvSpPr>
            <a:spLocks noChangeArrowheads="1"/>
          </p:cNvSpPr>
          <p:nvPr/>
        </p:nvSpPr>
        <p:spPr bwMode="auto">
          <a:xfrm>
            <a:off x="2710963" y="2878141"/>
            <a:ext cx="5613889" cy="1595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2000" tIns="0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2000" b="1">
              <a:solidFill>
                <a:srgbClr val="518552"/>
              </a:solidFill>
              <a:latin typeface="Century Gothic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972600" y="3804871"/>
            <a:ext cx="2974971" cy="312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s-ES" i="1" dirty="0">
              <a:latin typeface="Candara" pitchFamily="34" charset="0"/>
            </a:endParaRPr>
          </a:p>
          <a:p>
            <a:pPr algn="ctr" defTabSz="449263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 dirty="0" smtClean="0">
                <a:latin typeface="Candara" pitchFamily="34" charset="0"/>
              </a:rPr>
              <a:t>Juan Olazábal Reyes</a:t>
            </a:r>
          </a:p>
          <a:p>
            <a:pPr algn="ctr" defTabSz="449263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s-ES" dirty="0" smtClean="0">
              <a:latin typeface="Candara" pitchFamily="34" charset="0"/>
            </a:endParaRPr>
          </a:p>
          <a:p>
            <a:pPr algn="ctr" defTabSz="449263" hangingPunct="0">
              <a:lnSpc>
                <a:spcPct val="102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 i="1" dirty="0">
                <a:latin typeface="Candara" pitchFamily="34" charset="0"/>
              </a:rPr>
              <a:t>Proyecto PNUD   </a:t>
            </a:r>
            <a:r>
              <a:rPr lang="es-ES" i="1" dirty="0" smtClean="0">
                <a:latin typeface="Candara" pitchFamily="34" charset="0"/>
              </a:rPr>
              <a:t>00077443</a:t>
            </a:r>
          </a:p>
          <a:p>
            <a:pPr algn="ctr" defTabSz="449263" hangingPunct="0">
              <a:lnSpc>
                <a:spcPct val="102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 i="1" dirty="0">
                <a:latin typeface="Candara" pitchFamily="34" charset="0"/>
              </a:rPr>
              <a:t>Fono: </a:t>
            </a:r>
            <a:r>
              <a:rPr lang="es-ES" i="1" dirty="0" smtClean="0">
                <a:latin typeface="Candara" pitchFamily="34" charset="0"/>
              </a:rPr>
              <a:t>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411-1100 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anexo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1803 </a:t>
            </a:r>
            <a:endParaRPr lang="es-ES" i="1" dirty="0">
              <a:latin typeface="Arial" pitchFamily="34" charset="0"/>
              <a:cs typeface="Arial" pitchFamily="34" charset="0"/>
            </a:endParaRPr>
          </a:p>
          <a:p>
            <a:pPr algn="ctr" defTabSz="449263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 i="1" dirty="0" smtClean="0">
                <a:latin typeface="Candara" pitchFamily="34" charset="0"/>
                <a:hlinkClick r:id="rId3"/>
              </a:rPr>
              <a:t>juolazabal@minem.gob.pe</a:t>
            </a:r>
            <a:endParaRPr lang="es-ES" i="1" dirty="0" smtClean="0">
              <a:latin typeface="Candara" pitchFamily="34" charset="0"/>
            </a:endParaRPr>
          </a:p>
          <a:p>
            <a:pPr algn="ctr" defTabSz="449263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 i="1" dirty="0">
                <a:latin typeface="Candara" pitchFamily="34" charset="0"/>
              </a:rPr>
              <a:t>http://pad.minem.gob.pe/EEE/index.aspx?cport=1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9497892" y="1825132"/>
            <a:ext cx="3481873" cy="1938992"/>
          </a:xfrm>
          <a:prstGeom prst="rect">
            <a:avLst/>
          </a:prstGeom>
          <a:ln w="508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lvl="0" indent="-285750" algn="ctr"/>
            <a:r>
              <a:rPr lang="es-ES" sz="4000" dirty="0" smtClean="0">
                <a:solidFill>
                  <a:srgbClr val="518552"/>
                </a:solidFill>
                <a:latin typeface="Candara" pitchFamily="34" charset="0"/>
              </a:rPr>
              <a:t>Gracias </a:t>
            </a:r>
          </a:p>
          <a:p>
            <a:pPr marL="285750" lvl="0" indent="-285750" algn="ctr"/>
            <a:r>
              <a:rPr lang="es-ES" sz="4000" dirty="0" smtClean="0">
                <a:solidFill>
                  <a:srgbClr val="518552"/>
                </a:solidFill>
                <a:latin typeface="Candara" pitchFamily="34" charset="0"/>
              </a:rPr>
              <a:t>por su atención</a:t>
            </a:r>
            <a:endParaRPr lang="en-GB" sz="4000" dirty="0">
              <a:solidFill>
                <a:srgbClr val="518552"/>
              </a:solidFill>
              <a:latin typeface="Candara" pitchFamily="34" charset="0"/>
            </a:endParaRPr>
          </a:p>
        </p:txBody>
      </p:sp>
      <p:pic>
        <p:nvPicPr>
          <p:cNvPr id="13" name="12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0" t="6949" r="35963" b="12689"/>
          <a:stretch/>
        </p:blipFill>
        <p:spPr bwMode="auto">
          <a:xfrm>
            <a:off x="931766" y="1681175"/>
            <a:ext cx="4123447" cy="4830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Etiquetado de Eficiencia Energética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C383E913-A9D0-45B8-A4AD-A12452C7184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1" name="Picture 2" descr="D:\JAOR\1. PROYECTO\Asuntos Administrativos\PNUD\PNUD -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31" y="62093"/>
            <a:ext cx="335517" cy="7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JAOR\1. PROYECTO\Asuntos Administrativos\PNUD\Short-GEF logo colored NOTAG transpare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11" y="195782"/>
            <a:ext cx="506072" cy="4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126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 bwMode="auto">
          <a:xfrm>
            <a:off x="0" y="857364"/>
            <a:ext cx="8244408" cy="17075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  <a:tab pos="1168400" algn="l"/>
              </a:tabLst>
            </a:pPr>
            <a:endParaRPr kumimoji="0" lang="es-PE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67" y="3356992"/>
            <a:ext cx="1126045" cy="158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orma libre"/>
          <p:cNvSpPr/>
          <p:nvPr/>
        </p:nvSpPr>
        <p:spPr>
          <a:xfrm>
            <a:off x="300696" y="1557139"/>
            <a:ext cx="8496300" cy="1583481"/>
          </a:xfrm>
          <a:custGeom>
            <a:avLst/>
            <a:gdLst>
              <a:gd name="connsiteX0" fmla="*/ 0 w 7924800"/>
              <a:gd name="connsiteY0" fmla="*/ 205924 h 1235520"/>
              <a:gd name="connsiteX1" fmla="*/ 205924 w 7924800"/>
              <a:gd name="connsiteY1" fmla="*/ 0 h 1235520"/>
              <a:gd name="connsiteX2" fmla="*/ 7718876 w 7924800"/>
              <a:gd name="connsiteY2" fmla="*/ 0 h 1235520"/>
              <a:gd name="connsiteX3" fmla="*/ 7924800 w 7924800"/>
              <a:gd name="connsiteY3" fmla="*/ 205924 h 1235520"/>
              <a:gd name="connsiteX4" fmla="*/ 7924800 w 7924800"/>
              <a:gd name="connsiteY4" fmla="*/ 1029596 h 1235520"/>
              <a:gd name="connsiteX5" fmla="*/ 7718876 w 7924800"/>
              <a:gd name="connsiteY5" fmla="*/ 1235520 h 1235520"/>
              <a:gd name="connsiteX6" fmla="*/ 205924 w 7924800"/>
              <a:gd name="connsiteY6" fmla="*/ 1235520 h 1235520"/>
              <a:gd name="connsiteX7" fmla="*/ 0 w 7924800"/>
              <a:gd name="connsiteY7" fmla="*/ 1029596 h 1235520"/>
              <a:gd name="connsiteX8" fmla="*/ 0 w 7924800"/>
              <a:gd name="connsiteY8" fmla="*/ 205924 h 123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4800" h="1235520">
                <a:moveTo>
                  <a:pt x="0" y="205924"/>
                </a:moveTo>
                <a:cubicBezTo>
                  <a:pt x="0" y="92195"/>
                  <a:pt x="92195" y="0"/>
                  <a:pt x="205924" y="0"/>
                </a:cubicBezTo>
                <a:lnTo>
                  <a:pt x="7718876" y="0"/>
                </a:lnTo>
                <a:cubicBezTo>
                  <a:pt x="7832605" y="0"/>
                  <a:pt x="7924800" y="92195"/>
                  <a:pt x="7924800" y="205924"/>
                </a:cubicBezTo>
                <a:lnTo>
                  <a:pt x="7924800" y="1029596"/>
                </a:lnTo>
                <a:cubicBezTo>
                  <a:pt x="7924800" y="1143325"/>
                  <a:pt x="7832605" y="1235520"/>
                  <a:pt x="7718876" y="1235520"/>
                </a:cubicBezTo>
                <a:lnTo>
                  <a:pt x="205924" y="1235520"/>
                </a:lnTo>
                <a:cubicBezTo>
                  <a:pt x="92195" y="1235520"/>
                  <a:pt x="0" y="1143325"/>
                  <a:pt x="0" y="1029596"/>
                </a:cubicBezTo>
                <a:lnTo>
                  <a:pt x="0" y="205924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82233" tIns="182233" rIns="182233" bIns="182233" spcCol="1270" anchor="ctr"/>
          <a:lstStyle/>
          <a:p>
            <a:pPr lvl="1" algn="ctr" defTabSz="1422400">
              <a:lnSpc>
                <a:spcPct val="90000"/>
              </a:lnSpc>
              <a:spcAft>
                <a:spcPct val="35000"/>
              </a:spcAft>
            </a:pPr>
            <a:r>
              <a:rPr lang="es-PE" sz="2400" dirty="0">
                <a:solidFill>
                  <a:schemeClr val="bg1"/>
                </a:solidFill>
                <a:latin typeface="Corbel" panose="020B0503020204020204" pitchFamily="34" charset="0"/>
              </a:rPr>
              <a:t>PROYECTO: “NORMAS Y ETIQUETADO DE EFICIENCIA ENERGÉTICA EN PERÚ”</a:t>
            </a:r>
          </a:p>
        </p:txBody>
      </p:sp>
      <p:sp>
        <p:nvSpPr>
          <p:cNvPr id="4" name="3 Rectángulo"/>
          <p:cNvSpPr/>
          <p:nvPr/>
        </p:nvSpPr>
        <p:spPr bwMode="auto">
          <a:xfrm>
            <a:off x="4801882" y="1124743"/>
            <a:ext cx="3298510" cy="12241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  <a:tab pos="1168400" algn="l"/>
              </a:tabLst>
            </a:pPr>
            <a:endParaRPr kumimoji="0" lang="es-PE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72547" y="5229200"/>
            <a:ext cx="8804124" cy="10081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s-MX" sz="20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General de Eficiencia Energética</a:t>
            </a:r>
            <a:endParaRPr lang="es-PE" sz="2000" b="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es-PE" sz="20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Energía y Minas </a:t>
            </a:r>
            <a:endParaRPr lang="es-PE" sz="2000" b="0" kern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D:\JAOR\1. PROYECTO\Asuntos Administrativos\PNUD\PNUD -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36" y="116632"/>
            <a:ext cx="456626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JAOR\1. PROYECTO\Asuntos Administrativos\PNUD\Short-GEF logo colored NOTAG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46" y="384010"/>
            <a:ext cx="506072" cy="4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945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sz="2000" dirty="0" smtClean="0">
                <a:solidFill>
                  <a:srgbClr val="0070C0"/>
                </a:solidFill>
              </a:rPr>
              <a:t>INTRODUCCIÓN</a:t>
            </a:r>
            <a:endParaRPr lang="es-PE" sz="2000" dirty="0">
              <a:solidFill>
                <a:srgbClr val="0070C0"/>
              </a:solidFill>
            </a:endParaRPr>
          </a:p>
        </p:txBody>
      </p:sp>
      <p:sp>
        <p:nvSpPr>
          <p:cNvPr id="4" name="3 Rectángulo"/>
          <p:cNvSpPr/>
          <p:nvPr/>
        </p:nvSpPr>
        <p:spPr bwMode="auto">
          <a:xfrm>
            <a:off x="0" y="857364"/>
            <a:ext cx="8244408" cy="17075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  <a:tab pos="1168400" algn="l"/>
              </a:tabLst>
            </a:pPr>
            <a:endParaRPr kumimoji="0" lang="es-PE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12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Etiquetado de Eficiencia Energética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B5F0C909-8A84-47C1-8352-B3404BBC6E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1068440" y="2242279"/>
            <a:ext cx="7249474" cy="3723807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s-MX" sz="2400" dirty="0"/>
              <a:t>El objetivo del Proyecto es contribuir a reducir </a:t>
            </a:r>
            <a:r>
              <a:rPr lang="es-MX" sz="2400" dirty="0" smtClean="0"/>
              <a:t>el </a:t>
            </a:r>
            <a:r>
              <a:rPr lang="es-MX" sz="2400" dirty="0"/>
              <a:t>consumo de energía y </a:t>
            </a:r>
            <a:r>
              <a:rPr lang="es-MX" sz="2400" dirty="0" smtClean="0"/>
              <a:t>las </a:t>
            </a:r>
            <a:r>
              <a:rPr lang="es-MX" sz="2400" dirty="0"/>
              <a:t>emisiones de CO</a:t>
            </a:r>
            <a:r>
              <a:rPr lang="es-MX" sz="2400" baseline="-25000" dirty="0"/>
              <a:t>2</a:t>
            </a:r>
            <a:r>
              <a:rPr lang="es-MX" sz="2400" dirty="0"/>
              <a:t> mediante la implementación de un programa de normas y estándares (obligatorios) en eficiencia </a:t>
            </a:r>
            <a:r>
              <a:rPr lang="es-MX" sz="2400" dirty="0" smtClean="0"/>
              <a:t>energética</a:t>
            </a:r>
          </a:p>
          <a:p>
            <a:pPr>
              <a:buClr>
                <a:srgbClr val="FF0000"/>
              </a:buClr>
            </a:pPr>
            <a:endParaRPr lang="es-MX" sz="2400" dirty="0" smtClean="0"/>
          </a:p>
          <a:p>
            <a:pPr>
              <a:buClr>
                <a:srgbClr val="FF0000"/>
              </a:buClr>
            </a:pPr>
            <a:r>
              <a:rPr lang="es-MX" sz="2400" dirty="0" smtClean="0"/>
              <a:t>El Proyecto creado para apoyar al Ministerio de Energía y Minas a remover barreras para la comercialización de </a:t>
            </a:r>
            <a:r>
              <a:rPr lang="es-MX" sz="2400" dirty="0"/>
              <a:t>equipos y artefactos </a:t>
            </a:r>
            <a:r>
              <a:rPr lang="es-MX" sz="2400" dirty="0" smtClean="0"/>
              <a:t>de consumo eficiente de la energía.</a:t>
            </a:r>
            <a:endParaRPr lang="es-MX" sz="2400" dirty="0"/>
          </a:p>
          <a:p>
            <a:endParaRPr lang="es-PE" sz="2400" dirty="0"/>
          </a:p>
        </p:txBody>
      </p:sp>
      <p:sp>
        <p:nvSpPr>
          <p:cNvPr id="7" name="AutoShape 53"/>
          <p:cNvSpPr>
            <a:spLocks noChangeArrowheads="1"/>
          </p:cNvSpPr>
          <p:nvPr/>
        </p:nvSpPr>
        <p:spPr bwMode="auto">
          <a:xfrm>
            <a:off x="2081807" y="1433052"/>
            <a:ext cx="5040923" cy="727075"/>
          </a:xfrm>
          <a:prstGeom prst="roundRect">
            <a:avLst>
              <a:gd name="adj" fmla="val 12014"/>
            </a:avLst>
          </a:prstGeom>
          <a:noFill/>
          <a:ln w="9525">
            <a:noFill/>
            <a:round/>
            <a:headEnd/>
            <a:tailEnd/>
          </a:ln>
        </p:spPr>
        <p:txBody>
          <a:bodyPr lIns="180000" tIns="0" rIns="0" bIns="0" anchor="ctr"/>
          <a:lstStyle/>
          <a:p>
            <a:pPr algn="ctr" defTabSz="449263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 sz="2400" dirty="0" smtClean="0">
                <a:solidFill>
                  <a:srgbClr val="0070C0"/>
                </a:solidFill>
                <a:latin typeface="+mn-lt"/>
              </a:rPr>
              <a:t>OBJETIVO DEL PROYECTO</a:t>
            </a:r>
            <a:endParaRPr lang="es-E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Picture 2" descr="D:\JAOR\1. PROYECTO\Asuntos Administrativos\PNUD\PNUD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31" y="62093"/>
            <a:ext cx="335517" cy="7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JAOR\1. PROYECTO\Asuntos Administrativos\PNUD\Short-GEF logo colored NOTAG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11" y="195782"/>
            <a:ext cx="506072" cy="4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2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Etiquetado de Eficiencia Energética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B5F0C909-8A84-47C1-8352-B3404BBC6E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611560" y="1942566"/>
            <a:ext cx="8176106" cy="4128541"/>
          </a:xfrm>
        </p:spPr>
        <p:txBody>
          <a:bodyPr/>
          <a:lstStyle/>
          <a:p>
            <a:pPr marL="742950" lvl="1" indent="-285750">
              <a:buFont typeface="Arial" pitchFamily="34" charset="0"/>
              <a:buChar char="•"/>
            </a:pPr>
            <a:r>
              <a:rPr lang="es-MX" sz="2000" dirty="0"/>
              <a:t>La mejora de las </a:t>
            </a:r>
            <a:r>
              <a:rPr lang="es-MX" sz="2000" b="1" dirty="0"/>
              <a:t>capacidades</a:t>
            </a:r>
            <a:r>
              <a:rPr lang="es-MX" sz="2000" dirty="0"/>
              <a:t> de las agencias públicas y privadas clave para diseñar, implementar y hacer cumplir un programa obligatorio de normas y etiquetados.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MX" sz="2000" dirty="0"/>
              <a:t>Una Estrategia de </a:t>
            </a:r>
            <a:r>
              <a:rPr lang="es-MX" sz="2000" b="1" dirty="0"/>
              <a:t>transformación del mercado</a:t>
            </a:r>
            <a:r>
              <a:rPr lang="es-MX" sz="2000" dirty="0"/>
              <a:t> implementada con participación del sector público y privado basada en la información consolidada de la estructura del mercado.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MX" sz="2000" dirty="0"/>
              <a:t>Un </a:t>
            </a:r>
            <a:r>
              <a:rPr lang="es-MX" sz="2000" b="1" dirty="0"/>
              <a:t>Marco legal</a:t>
            </a:r>
            <a:r>
              <a:rPr lang="es-MX" sz="2000" dirty="0"/>
              <a:t> de normas y etiquetado fortalecido y con regulaciones técnicas.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MX" sz="2000" dirty="0"/>
              <a:t>El aumento de la </a:t>
            </a:r>
            <a:r>
              <a:rPr lang="es-MX" sz="2000" b="1" dirty="0"/>
              <a:t>concientización </a:t>
            </a:r>
            <a:r>
              <a:rPr lang="es-MX" sz="2000" dirty="0"/>
              <a:t>del consumidor y de la aceptación del </a:t>
            </a:r>
            <a:r>
              <a:rPr lang="es-MX" sz="2000" dirty="0" smtClean="0"/>
              <a:t>Sistema </a:t>
            </a:r>
            <a:r>
              <a:rPr lang="es-MX" sz="2000" dirty="0"/>
              <a:t>de Normas y Etiquetado.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MX" sz="2000" dirty="0"/>
              <a:t>La I</a:t>
            </a:r>
            <a:r>
              <a:rPr lang="es-MX" sz="2000" b="1" dirty="0"/>
              <a:t>nformación </a:t>
            </a:r>
            <a:r>
              <a:rPr lang="es-MX" sz="2000" dirty="0"/>
              <a:t>y los conocimientos generados y compartidos sobre el </a:t>
            </a:r>
            <a:r>
              <a:rPr lang="es-MX" sz="2000" dirty="0" smtClean="0"/>
              <a:t>Sistema </a:t>
            </a:r>
            <a:r>
              <a:rPr lang="es-MX" sz="2000" dirty="0"/>
              <a:t>de Normas y Etiquetado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7" name="AutoShape 53"/>
          <p:cNvSpPr>
            <a:spLocks noChangeArrowheads="1"/>
          </p:cNvSpPr>
          <p:nvPr/>
        </p:nvSpPr>
        <p:spPr bwMode="auto">
          <a:xfrm>
            <a:off x="1187624" y="1215491"/>
            <a:ext cx="7056784" cy="727075"/>
          </a:xfrm>
          <a:prstGeom prst="roundRect">
            <a:avLst>
              <a:gd name="adj" fmla="val 12014"/>
            </a:avLst>
          </a:prstGeom>
          <a:noFill/>
          <a:ln w="9525">
            <a:noFill/>
            <a:round/>
            <a:headEnd/>
            <a:tailEnd/>
          </a:ln>
        </p:spPr>
        <p:txBody>
          <a:bodyPr lIns="180000" tIns="0" rIns="0" bIns="0" anchor="ctr"/>
          <a:lstStyle/>
          <a:p>
            <a:pPr algn="ctr" defTabSz="449263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 sz="2000" dirty="0">
                <a:solidFill>
                  <a:srgbClr val="0070C0"/>
                </a:solidFill>
                <a:latin typeface="+mn-lt"/>
              </a:rPr>
              <a:t>OBJETIVOS ESPECÍFICOS DEL PROYECTO</a:t>
            </a:r>
          </a:p>
        </p:txBody>
      </p:sp>
      <p:pic>
        <p:nvPicPr>
          <p:cNvPr id="10" name="Picture 2" descr="D:\JAOR\1. PROYECTO\Asuntos Administrativos\PNUD\PNUD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31" y="62093"/>
            <a:ext cx="335517" cy="7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JAOR\1. PROYECTO\Asuntos Administrativos\PNUD\Short-GEF logo colored NOTAG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11" y="195782"/>
            <a:ext cx="506072" cy="4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405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MX" sz="2000" dirty="0">
                <a:solidFill>
                  <a:srgbClr val="0070C0"/>
                </a:solidFill>
              </a:rPr>
              <a:t>MARCO LEGAL</a:t>
            </a:r>
            <a:endParaRPr lang="es-PE" sz="2000" dirty="0">
              <a:solidFill>
                <a:srgbClr val="0070C0"/>
              </a:solidFill>
            </a:endParaRPr>
          </a:p>
        </p:txBody>
      </p:sp>
      <p:pic>
        <p:nvPicPr>
          <p:cNvPr id="4" name="Picture 2" descr="D:\JAOR\1. PROYECTO\Asuntos Administrativos\PNUD\PNUD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31" y="62093"/>
            <a:ext cx="335517" cy="7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JAOR\1. PROYECTO\Asuntos Administrativos\PNUD\Short-GEF logo colored NOTAG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11" y="195782"/>
            <a:ext cx="506072" cy="4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 bwMode="auto">
          <a:xfrm>
            <a:off x="0" y="857364"/>
            <a:ext cx="8244408" cy="17075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  <a:tab pos="1168400" algn="l"/>
              </a:tabLst>
            </a:pPr>
            <a:endParaRPr kumimoji="0" lang="es-PE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05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www.managenergy.net/lib/images/841/original_shutterstock_79949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3254"/>
            <a:ext cx="9144000" cy="784746"/>
          </a:xfrm>
          <a:prstGeom prst="rect">
            <a:avLst/>
          </a:prstGeom>
          <a:noFill/>
        </p:spPr>
      </p:pic>
      <p:sp>
        <p:nvSpPr>
          <p:cNvPr id="9218" name="Rectangle 17"/>
          <p:cNvSpPr>
            <a:spLocks noChangeArrowheads="1"/>
          </p:cNvSpPr>
          <p:nvPr/>
        </p:nvSpPr>
        <p:spPr bwMode="auto">
          <a:xfrm>
            <a:off x="2710963" y="2878141"/>
            <a:ext cx="5613889" cy="1595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2000" tIns="0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2000" b="1">
              <a:solidFill>
                <a:srgbClr val="518552"/>
              </a:solidFill>
              <a:latin typeface="Century Gothic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11560" y="1054627"/>
            <a:ext cx="7713291" cy="571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7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endParaRPr lang="es-PE" sz="2200" b="0" dirty="0">
              <a:solidFill>
                <a:schemeClr val="tx1"/>
              </a:solidFill>
              <a:latin typeface="+mn-lt"/>
            </a:endParaRPr>
          </a:p>
          <a:p>
            <a:pPr marL="742950" lvl="1" indent="-285750">
              <a:spcBef>
                <a:spcPts val="37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s-PE" sz="2200" b="0" dirty="0" smtClean="0">
                <a:solidFill>
                  <a:schemeClr val="tx1"/>
                </a:solidFill>
                <a:latin typeface="+mn-lt"/>
              </a:rPr>
              <a:t>Ley 27350, Ley de Promoción y Uso Eficiente de la Energía y su Reglamento tiene por objeto asegurar </a:t>
            </a:r>
            <a:r>
              <a:rPr lang="es-PE" sz="2200" b="0" dirty="0">
                <a:solidFill>
                  <a:schemeClr val="tx1"/>
                </a:solidFill>
                <a:latin typeface="+mn-lt"/>
              </a:rPr>
              <a:t>el suministro de </a:t>
            </a:r>
            <a:r>
              <a:rPr lang="es-PE" sz="2200" b="0" dirty="0" smtClean="0">
                <a:solidFill>
                  <a:schemeClr val="tx1"/>
                </a:solidFill>
                <a:latin typeface="+mn-lt"/>
              </a:rPr>
              <a:t>energía, proteger </a:t>
            </a:r>
            <a:r>
              <a:rPr lang="es-PE" sz="2200" b="0" dirty="0">
                <a:solidFill>
                  <a:schemeClr val="tx1"/>
                </a:solidFill>
                <a:latin typeface="+mn-lt"/>
              </a:rPr>
              <a:t>al consumidor, </a:t>
            </a:r>
            <a:r>
              <a:rPr lang="es-PE" sz="2200" b="0" dirty="0" smtClean="0">
                <a:solidFill>
                  <a:schemeClr val="tx1"/>
                </a:solidFill>
                <a:latin typeface="+mn-lt"/>
              </a:rPr>
              <a:t>fomentar </a:t>
            </a:r>
            <a:r>
              <a:rPr lang="es-PE" sz="2200" b="0" dirty="0">
                <a:solidFill>
                  <a:schemeClr val="tx1"/>
                </a:solidFill>
                <a:latin typeface="+mn-lt"/>
              </a:rPr>
              <a:t>la competitividad de la economía nacional y </a:t>
            </a:r>
            <a:r>
              <a:rPr lang="es-PE" sz="2200" b="0" dirty="0" smtClean="0">
                <a:solidFill>
                  <a:schemeClr val="tx1"/>
                </a:solidFill>
                <a:latin typeface="+mn-lt"/>
              </a:rPr>
              <a:t>reducir </a:t>
            </a:r>
            <a:r>
              <a:rPr lang="es-PE" sz="2200" b="0" dirty="0">
                <a:solidFill>
                  <a:schemeClr val="tx1"/>
                </a:solidFill>
                <a:latin typeface="+mn-lt"/>
              </a:rPr>
              <a:t>el impacto </a:t>
            </a:r>
            <a:r>
              <a:rPr lang="es-PE" sz="2200" b="0" dirty="0" smtClean="0">
                <a:solidFill>
                  <a:schemeClr val="tx1"/>
                </a:solidFill>
                <a:latin typeface="+mn-lt"/>
              </a:rPr>
              <a:t>ambiental; asimismo establece que:</a:t>
            </a:r>
          </a:p>
          <a:p>
            <a:pPr marL="1200150" lvl="2" indent="-285750">
              <a:spcBef>
                <a:spcPts val="37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s-MX" sz="2200" b="0" dirty="0" smtClean="0">
                <a:solidFill>
                  <a:schemeClr val="tx1"/>
                </a:solidFill>
                <a:latin typeface="+mn-lt"/>
              </a:rPr>
              <a:t>Los </a:t>
            </a:r>
            <a:r>
              <a:rPr lang="es-MX" sz="2200" b="0" dirty="0">
                <a:solidFill>
                  <a:schemeClr val="tx1"/>
                </a:solidFill>
                <a:latin typeface="+mn-lt"/>
              </a:rPr>
              <a:t>equipos que requieren suministros energéticos incluirán en sus etiquetas … la información sobre su consumo energético en relación con estándares de eficiencia energética </a:t>
            </a:r>
          </a:p>
          <a:p>
            <a:pPr marL="1200150" lvl="2" indent="-285750">
              <a:spcBef>
                <a:spcPts val="37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s-PE" sz="2200" b="0" dirty="0">
                <a:solidFill>
                  <a:schemeClr val="tx1"/>
                </a:solidFill>
                <a:latin typeface="+mn-lt"/>
              </a:rPr>
              <a:t>El Ministerio de Energía y Minas es la autoridad competente en materia de promoción del uso eficiente de  la </a:t>
            </a:r>
            <a:r>
              <a:rPr lang="es-PE" sz="2200" b="0" dirty="0" smtClean="0">
                <a:solidFill>
                  <a:schemeClr val="tx1"/>
                </a:solidFill>
                <a:latin typeface="+mn-lt"/>
              </a:rPr>
              <a:t>energía</a:t>
            </a:r>
            <a:r>
              <a:rPr lang="es-MX" sz="2200" b="0" dirty="0" smtClean="0">
                <a:solidFill>
                  <a:schemeClr val="tx1"/>
                </a:solidFill>
                <a:latin typeface="+mn-lt"/>
              </a:rPr>
              <a:t> </a:t>
            </a:r>
            <a:endParaRPr lang="es-MX" sz="2200" b="0" dirty="0">
              <a:solidFill>
                <a:schemeClr val="tx1"/>
              </a:solidFill>
              <a:latin typeface="+mn-lt"/>
            </a:endParaRPr>
          </a:p>
          <a:p>
            <a:pPr marL="1200150" lvl="2" indent="-285750">
              <a:spcBef>
                <a:spcPts val="37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endParaRPr lang="es-MX" sz="2200" b="0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MX" sz="2200" b="0" dirty="0" smtClean="0">
              <a:solidFill>
                <a:schemeClr val="tx1"/>
              </a:solidFill>
              <a:latin typeface="+mn-lt"/>
            </a:endParaRPr>
          </a:p>
          <a:p>
            <a:pPr algn="just"/>
            <a:endParaRPr lang="es-PE" sz="2200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Etiquetado de Eficiencia Energética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C383E913-A9D0-45B8-A4AD-A12452C718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1" name="Picture 2" descr="D:\JAOR\1. PROYECTO\Asuntos Administrativos\PNUD\PNUD -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31" y="62093"/>
            <a:ext cx="335517" cy="7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JAOR\1. PROYECTO\Asuntos Administrativos\PNUD\Short-GEF logo colored NOTAG 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11" y="195782"/>
            <a:ext cx="506072" cy="4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100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MX" sz="2000" dirty="0">
                <a:solidFill>
                  <a:srgbClr val="0070C0"/>
                </a:solidFill>
              </a:rPr>
              <a:t>LOGROS</a:t>
            </a:r>
            <a:endParaRPr lang="es-PE" sz="2000" dirty="0">
              <a:solidFill>
                <a:srgbClr val="0070C0"/>
              </a:solidFill>
            </a:endParaRPr>
          </a:p>
        </p:txBody>
      </p:sp>
      <p:pic>
        <p:nvPicPr>
          <p:cNvPr id="4" name="Picture 2" descr="D:\JAOR\1. PROYECTO\Asuntos Administrativos\PNUD\PNUD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31" y="62093"/>
            <a:ext cx="335517" cy="7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JAOR\1. PROYECTO\Asuntos Administrativos\PNUD\Short-GEF logo colored NOTAG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11" y="195782"/>
            <a:ext cx="506072" cy="4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 bwMode="auto">
          <a:xfrm>
            <a:off x="0" y="857364"/>
            <a:ext cx="8244408" cy="17075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  <a:tab pos="1168400" algn="l"/>
              </a:tabLst>
            </a:pPr>
            <a:endParaRPr kumimoji="0" lang="es-PE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121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Etiquetado de Eficiencia Energética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0915FB68-E7AF-4CB8-80BD-10573573BE2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1015266" y="1914975"/>
            <a:ext cx="7772400" cy="4572000"/>
          </a:xfrm>
        </p:spPr>
        <p:txBody>
          <a:bodyPr>
            <a:normAutofit fontScale="92500" lnSpcReduction="10000"/>
          </a:bodyPr>
          <a:lstStyle/>
          <a:p>
            <a:endParaRPr lang="es-MX" dirty="0" smtClean="0"/>
          </a:p>
          <a:p>
            <a:pPr marL="571500" indent="-571500">
              <a:buFont typeface="+mj-lt"/>
              <a:buAutoNum type="romanUcPeriod"/>
            </a:pPr>
            <a:r>
              <a:rPr lang="es-MX" sz="2200" dirty="0">
                <a:latin typeface="Arial" charset="0"/>
              </a:rPr>
              <a:t>Estudios de:</a:t>
            </a:r>
          </a:p>
          <a:p>
            <a:pPr marL="1120140" lvl="4" indent="-571500">
              <a:spcBef>
                <a:spcPts val="58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200" dirty="0">
                <a:latin typeface="Arial" charset="0"/>
              </a:rPr>
              <a:t>Estructura, Evolución y Proyección del Mercado de equipos energéticos, </a:t>
            </a:r>
          </a:p>
          <a:p>
            <a:pPr marL="1120140" lvl="4" indent="-571500">
              <a:spcBef>
                <a:spcPts val="58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200" dirty="0">
                <a:latin typeface="Arial" charset="0"/>
              </a:rPr>
              <a:t>Elaboración de la Base de Datos de consumo de Energía y Uso Final de Tecnologías y </a:t>
            </a:r>
          </a:p>
          <a:p>
            <a:pPr marL="1120140" lvl="4" indent="-571500">
              <a:spcBef>
                <a:spcPts val="58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MX" sz="2200" dirty="0">
                <a:latin typeface="Arial" charset="0"/>
              </a:rPr>
              <a:t>Proyecciones de los Impactos del Etiquetado de eficiencia energética.</a:t>
            </a:r>
          </a:p>
          <a:p>
            <a:pPr marL="571500" indent="-571500">
              <a:buFont typeface="+mj-lt"/>
              <a:buAutoNum type="romanUcPeriod"/>
            </a:pPr>
            <a:r>
              <a:rPr lang="es-MX" sz="2200" dirty="0">
                <a:latin typeface="Arial" charset="0"/>
              </a:rPr>
              <a:t>Estudio del Marco Legal del Etiquetado de Eficiencia Energética concluido</a:t>
            </a:r>
          </a:p>
          <a:p>
            <a:pPr marL="571500" indent="-571500">
              <a:buFont typeface="+mj-lt"/>
              <a:buAutoNum type="romanUcPeriod"/>
            </a:pPr>
            <a:r>
              <a:rPr lang="es-MX" sz="2200" dirty="0">
                <a:latin typeface="Arial" charset="0"/>
              </a:rPr>
              <a:t>Nueve </a:t>
            </a:r>
            <a:r>
              <a:rPr lang="es-MX" sz="2200" dirty="0" smtClean="0">
                <a:latin typeface="Arial" charset="0"/>
              </a:rPr>
              <a:t>proyectos de Reglamentos </a:t>
            </a:r>
            <a:r>
              <a:rPr lang="es-MX" sz="2200" dirty="0">
                <a:latin typeface="Arial" charset="0"/>
              </a:rPr>
              <a:t>Técnicos de equipos energéticos</a:t>
            </a:r>
          </a:p>
          <a:p>
            <a:pPr marL="571500" indent="-571500">
              <a:buFont typeface="+mj-lt"/>
              <a:buAutoNum type="romanUcPeriod"/>
            </a:pPr>
            <a:r>
              <a:rPr lang="es-MX" sz="2200" dirty="0">
                <a:latin typeface="Arial" charset="0"/>
              </a:rPr>
              <a:t>Lineamientos generales para el etiquetado, envasado, empaque y publicidad aprobados por INDECOPI</a:t>
            </a:r>
          </a:p>
          <a:p>
            <a:pPr marL="571500" indent="-571500">
              <a:buFont typeface="+mj-lt"/>
              <a:buAutoNum type="romanUcPeriod"/>
            </a:pPr>
            <a:endParaRPr lang="es-MX" dirty="0"/>
          </a:p>
        </p:txBody>
      </p:sp>
      <p:sp>
        <p:nvSpPr>
          <p:cNvPr id="11" name="AutoShape 53"/>
          <p:cNvSpPr txBox="1">
            <a:spLocks noChangeArrowheads="1"/>
          </p:cNvSpPr>
          <p:nvPr/>
        </p:nvSpPr>
        <p:spPr bwMode="auto">
          <a:xfrm>
            <a:off x="1043608" y="1343475"/>
            <a:ext cx="6984776" cy="571500"/>
          </a:xfrm>
          <a:prstGeom prst="roundRect">
            <a:avLst>
              <a:gd name="adj" fmla="val 12014"/>
            </a:avLst>
          </a:prstGeom>
          <a:noFill/>
          <a:ln w="9525">
            <a:noFill/>
            <a:round/>
            <a:headEnd/>
            <a:tailEnd/>
          </a:ln>
        </p:spPr>
        <p:txBody>
          <a:bodyPr lIns="180000" tIns="0" rIns="0" bIns="0" anchor="ctr"/>
          <a:lstStyle>
            <a:defPPr>
              <a:defRPr lang="es-ES"/>
            </a:defPPr>
            <a:lvl1pPr algn="ctr" defTabSz="449263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s-ES" sz="2400" dirty="0"/>
              <a:t>Estudios ejecutados </a:t>
            </a:r>
          </a:p>
        </p:txBody>
      </p:sp>
      <p:pic>
        <p:nvPicPr>
          <p:cNvPr id="12" name="Picture 2" descr="D:\JAOR\1. PROYECTO\Asuntos Administrativos\PNUD\PNUD -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31" y="62093"/>
            <a:ext cx="335517" cy="7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JAOR\1. PROYECTO\Asuntos Administrativos\PNUD\Short-GEF logo colored NOTAG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11" y="195782"/>
            <a:ext cx="506072" cy="4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4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Etiquetado de Eficiencia Energética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0915FB68-E7AF-4CB8-80BD-10573573BE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926998" y="1394085"/>
            <a:ext cx="7485943" cy="44755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2400" dirty="0" smtClean="0">
              <a:solidFill>
                <a:schemeClr val="accent4"/>
              </a:solidFill>
              <a:latin typeface="Arial" charset="0"/>
            </a:endParaRPr>
          </a:p>
          <a:p>
            <a:pPr marL="571500" indent="-571500">
              <a:buFont typeface="+mj-lt"/>
              <a:buAutoNum type="romanUcPeriod"/>
            </a:pPr>
            <a:endParaRPr lang="es-MX" sz="2400" dirty="0">
              <a:solidFill>
                <a:schemeClr val="accent4"/>
              </a:solidFill>
              <a:latin typeface="Arial" charset="0"/>
            </a:endParaRPr>
          </a:p>
          <a:p>
            <a:pPr marL="1120140" lvl="4" indent="-571500">
              <a:spcBef>
                <a:spcPts val="5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charset="0"/>
              </a:rPr>
              <a:t>Diagnóstico </a:t>
            </a:r>
            <a:r>
              <a:rPr lang="es-MX" sz="2400" dirty="0">
                <a:latin typeface="Arial" charset="0"/>
              </a:rPr>
              <a:t>de </a:t>
            </a:r>
            <a:r>
              <a:rPr lang="es-MX" sz="2400" dirty="0" smtClean="0">
                <a:latin typeface="Arial" charset="0"/>
              </a:rPr>
              <a:t>Laboratorios</a:t>
            </a:r>
          </a:p>
          <a:p>
            <a:pPr marL="1120140" lvl="4" indent="-571500">
              <a:spcBef>
                <a:spcPts val="5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charset="0"/>
              </a:rPr>
              <a:t>Sistema de Evaluación </a:t>
            </a:r>
            <a:r>
              <a:rPr lang="es-MX" sz="2400" dirty="0">
                <a:latin typeface="Arial" charset="0"/>
              </a:rPr>
              <a:t>de la  Conformidad </a:t>
            </a:r>
            <a:r>
              <a:rPr lang="es-MX" sz="2400" dirty="0" smtClean="0">
                <a:latin typeface="Arial" charset="0"/>
              </a:rPr>
              <a:t>del EEE</a:t>
            </a:r>
          </a:p>
          <a:p>
            <a:pPr marL="1120140" lvl="4" indent="-571500">
              <a:spcBef>
                <a:spcPts val="5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charset="0"/>
              </a:rPr>
              <a:t>Gestión</a:t>
            </a:r>
            <a:r>
              <a:rPr lang="es-MX" sz="2400" dirty="0">
                <a:latin typeface="Arial" charset="0"/>
              </a:rPr>
              <a:t>, manejo y disposición </a:t>
            </a:r>
            <a:r>
              <a:rPr lang="es-MX" sz="2400" dirty="0" smtClean="0">
                <a:latin typeface="Arial" charset="0"/>
              </a:rPr>
              <a:t>final </a:t>
            </a:r>
            <a:r>
              <a:rPr lang="es-MX" sz="2400" dirty="0">
                <a:latin typeface="Arial" charset="0"/>
              </a:rPr>
              <a:t>de </a:t>
            </a:r>
            <a:r>
              <a:rPr lang="es-MX" sz="2400" dirty="0" smtClean="0">
                <a:latin typeface="Arial" charset="0"/>
              </a:rPr>
              <a:t>Residuos sólidos y </a:t>
            </a:r>
            <a:r>
              <a:rPr lang="es-MX" sz="2400" dirty="0">
                <a:latin typeface="Arial" charset="0"/>
              </a:rPr>
              <a:t>gaseosos de equipos </a:t>
            </a:r>
            <a:r>
              <a:rPr lang="es-MX" sz="2400" dirty="0" smtClean="0">
                <a:latin typeface="Arial" charset="0"/>
              </a:rPr>
              <a:t>energéticos</a:t>
            </a:r>
          </a:p>
          <a:p>
            <a:pPr marL="1120140" lvl="4" indent="-571500">
              <a:spcBef>
                <a:spcPts val="5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charset="0"/>
              </a:rPr>
              <a:t>Evaluación de Impacto Regulatorio – RIA</a:t>
            </a:r>
          </a:p>
          <a:p>
            <a:pPr marL="1120140" lvl="4" indent="-571500">
              <a:spcBef>
                <a:spcPts val="5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charset="0"/>
              </a:rPr>
              <a:t>Migración datos SUNAT</a:t>
            </a:r>
            <a:endParaRPr lang="es-MX" sz="2400" dirty="0">
              <a:latin typeface="Arial" charset="0"/>
            </a:endParaRPr>
          </a:p>
        </p:txBody>
      </p:sp>
      <p:sp>
        <p:nvSpPr>
          <p:cNvPr id="11" name="AutoShape 53"/>
          <p:cNvSpPr txBox="1">
            <a:spLocks noChangeArrowheads="1"/>
          </p:cNvSpPr>
          <p:nvPr/>
        </p:nvSpPr>
        <p:spPr bwMode="auto">
          <a:xfrm>
            <a:off x="1979712" y="1494313"/>
            <a:ext cx="5424231" cy="571500"/>
          </a:xfrm>
          <a:prstGeom prst="roundRect">
            <a:avLst>
              <a:gd name="adj" fmla="val 12014"/>
            </a:avLst>
          </a:prstGeom>
          <a:noFill/>
          <a:ln w="9525">
            <a:noFill/>
            <a:round/>
            <a:headEnd/>
            <a:tailEnd/>
          </a:ln>
        </p:spPr>
        <p:txBody>
          <a:bodyPr lIns="180000" tIns="0" rIns="0" bIns="0" anchor="ctr"/>
          <a:lstStyle>
            <a:defPPr>
              <a:defRPr lang="es-ES"/>
            </a:defPPr>
            <a:lvl1pPr algn="ctr" defTabSz="449263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s-ES" sz="2800" dirty="0"/>
              <a:t>Estudios ejecutados </a:t>
            </a:r>
          </a:p>
        </p:txBody>
      </p:sp>
      <p:pic>
        <p:nvPicPr>
          <p:cNvPr id="12" name="Picture 2" descr="D:\JAOR\1. PROYECTO\Asuntos Administrativos\PNUD\PNUD -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31" y="62093"/>
            <a:ext cx="335517" cy="7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JAOR\1. PROYECTO\Asuntos Administrativos\PNUD\Short-GEF logo colored NOTAG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11" y="195782"/>
            <a:ext cx="506072" cy="4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04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ersonalizad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l"/>
            <a:tab pos="1168400" algn="l"/>
          </a:tabLst>
          <a:defRPr kumimoji="0" lang="es-ES" sz="1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l"/>
            <a:tab pos="1168400" algn="l"/>
          </a:tabLst>
          <a:defRPr kumimoji="0" lang="es-ES" sz="1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40169</TotalTime>
  <Words>756</Words>
  <Application>Microsoft Office PowerPoint</Application>
  <PresentationFormat>Presentación en pantalla (4:3)</PresentationFormat>
  <Paragraphs>138</Paragraphs>
  <Slides>19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Diseño personalizado</vt:lpstr>
      <vt:lpstr>Unknown</vt:lpstr>
      <vt:lpstr>Presentación de Microsoft PowerPoint 97-2003</vt:lpstr>
      <vt:lpstr>Presentación de PowerPoint</vt:lpstr>
      <vt:lpstr>INTRODUCCIÓN</vt:lpstr>
      <vt:lpstr>Presentación de PowerPoint</vt:lpstr>
      <vt:lpstr>Presentación de PowerPoint</vt:lpstr>
      <vt:lpstr>MARCO LEGAL</vt:lpstr>
      <vt:lpstr>Presentación de PowerPoint</vt:lpstr>
      <vt:lpstr>LOGROS</vt:lpstr>
      <vt:lpstr>Presentación de PowerPoint</vt:lpstr>
      <vt:lpstr>Presentación de PowerPoint</vt:lpstr>
      <vt:lpstr>REGLAMENTOS TÉCNICOS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DGEE-MEM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 Energética</dc:title>
  <dc:creator>Ccc</dc:creator>
  <cp:lastModifiedBy>Condezo Alarcon Cristina</cp:lastModifiedBy>
  <cp:revision>2252</cp:revision>
  <cp:lastPrinted>2015-05-12T22:12:47Z</cp:lastPrinted>
  <dcterms:created xsi:type="dcterms:W3CDTF">2007-08-27T20:08:26Z</dcterms:created>
  <dcterms:modified xsi:type="dcterms:W3CDTF">2016-03-09T16:38:03Z</dcterms:modified>
</cp:coreProperties>
</file>